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 id="2147484295" r:id="rId6"/>
  </p:sldMasterIdLst>
  <p:notesMasterIdLst>
    <p:notesMasterId r:id="rId31"/>
  </p:notesMasterIdLst>
  <p:handoutMasterIdLst>
    <p:handoutMasterId r:id="rId32"/>
  </p:handoutMasterIdLst>
  <p:sldIdLst>
    <p:sldId id="1872" r:id="rId7"/>
    <p:sldId id="256" r:id="rId8"/>
    <p:sldId id="257" r:id="rId9"/>
    <p:sldId id="2034" r:id="rId10"/>
    <p:sldId id="414" r:id="rId11"/>
    <p:sldId id="2033" r:id="rId12"/>
    <p:sldId id="2019" r:id="rId13"/>
    <p:sldId id="2017" r:id="rId14"/>
    <p:sldId id="2018" r:id="rId15"/>
    <p:sldId id="1990" r:id="rId16"/>
    <p:sldId id="1989" r:id="rId17"/>
    <p:sldId id="2020" r:id="rId18"/>
    <p:sldId id="2021" r:id="rId19"/>
    <p:sldId id="2022" r:id="rId20"/>
    <p:sldId id="2023" r:id="rId21"/>
    <p:sldId id="2030" r:id="rId22"/>
    <p:sldId id="2032" r:id="rId23"/>
    <p:sldId id="2036" r:id="rId24"/>
    <p:sldId id="2024" r:id="rId25"/>
    <p:sldId id="2025" r:id="rId26"/>
    <p:sldId id="2009" r:id="rId27"/>
    <p:sldId id="2035" r:id="rId28"/>
    <p:sldId id="2000" r:id="rId29"/>
    <p:sldId id="2014" r:id="rId30"/>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33" autoAdjust="0"/>
  </p:normalViewPr>
  <p:slideViewPr>
    <p:cSldViewPr snapToGrid="0">
      <p:cViewPr varScale="1">
        <p:scale>
          <a:sx n="52" d="100"/>
          <a:sy n="52" d="100"/>
        </p:scale>
        <p:origin x="1204" y="60"/>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8/31/2024</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8/31/2024</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6F2ADC0-909F-0543-A922-13880F1A3B43}" type="slidenum">
              <a:rPr lang="en-NO" smtClean="0"/>
              <a:t>2</a:t>
            </a:fld>
            <a:endParaRPr lang="en-NO"/>
          </a:p>
        </p:txBody>
      </p:sp>
    </p:spTree>
    <p:extLst>
      <p:ext uri="{BB962C8B-B14F-4D97-AF65-F5344CB8AC3E}">
        <p14:creationId xmlns:p14="http://schemas.microsoft.com/office/powerpoint/2010/main" val="2954695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modern this company is that our database is from 2008</a:t>
            </a:r>
          </a:p>
          <a:p>
            <a:r>
              <a:rPr lang="en-US" dirty="0"/>
              <a:t>Walk through some query building</a:t>
            </a:r>
          </a:p>
          <a:p>
            <a:r>
              <a:rPr lang="en-US" dirty="0"/>
              <a:t>Walk through some index suggestions</a:t>
            </a:r>
          </a:p>
          <a:p>
            <a:r>
              <a:rPr lang="en-US" dirty="0"/>
              <a:t>Walk through some suggested “answers” (like how many people live in Seattle from the </a:t>
            </a:r>
            <a:r>
              <a:rPr lang="en-US" dirty="0" err="1"/>
              <a:t>Person.Address</a:t>
            </a:r>
            <a:r>
              <a:rPr lang="en-US" dirty="0"/>
              <a:t> table)</a:t>
            </a:r>
          </a:p>
          <a:p>
            <a:r>
              <a:rPr lang="en-US" dirty="0"/>
              <a:t>Review installation of an extension in ADS and licensing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293148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flow (after turning it on)</a:t>
            </a:r>
          </a:p>
          <a:p>
            <a:r>
              <a:rPr lang="en-US" dirty="0"/>
              <a:t>Walk them through the flow</a:t>
            </a:r>
          </a:p>
          <a:p>
            <a:r>
              <a:rPr lang="en-US" dirty="0"/>
              <a:t>Mention that Copilot gets the assist here because the “old” way of doing it is much more complex now</a:t>
            </a:r>
          </a:p>
          <a:p>
            <a:r>
              <a:rPr lang="en-US" dirty="0"/>
              <a:t>Note that there is a free tier but to get the full goodness the paid tier is where it’s at (your company likely has some/all of this as part of Office 365)</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1937675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happy at our new job…so we asked ChatGPT to write a “song” about our DBA</a:t>
            </a:r>
          </a:p>
          <a:p>
            <a:r>
              <a:rPr lang="en-US" dirty="0"/>
              <a:t>Speech Studio “performs” the song – ask the crowd to give respect to the performer ;-)</a:t>
            </a:r>
          </a:p>
          <a:p>
            <a:r>
              <a:rPr lang="en-US" dirty="0"/>
              <a:t>Show the SSML and note that this can all be API calls from chat bots like we showed earlier (that’s more advanced stuff)…but we can convey emotion in spoken communication</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15</a:t>
            </a:fld>
            <a:endParaRPr lang="en-US"/>
          </a:p>
        </p:txBody>
      </p:sp>
    </p:spTree>
    <p:extLst>
      <p:ext uri="{BB962C8B-B14F-4D97-AF65-F5344CB8AC3E}">
        <p14:creationId xmlns:p14="http://schemas.microsoft.com/office/powerpoint/2010/main" val="1374065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talks to my database and generates content</a:t>
            </a:r>
          </a:p>
          <a:p>
            <a:r>
              <a:rPr lang="en-US" dirty="0"/>
              <a:t>Brian </a:t>
            </a:r>
            <a:r>
              <a:rPr lang="en-US" dirty="0" err="1"/>
              <a:t>Spendolini</a:t>
            </a:r>
            <a:r>
              <a:rPr lang="en-US" dirty="0"/>
              <a:t> and Buck Woody from MS are demoing cool stuff here and just imagine the possibilities</a:t>
            </a:r>
          </a:p>
          <a:p>
            <a:r>
              <a:rPr lang="en-US" dirty="0"/>
              <a:t>Imagine using this to take a first swing at a data dictionary…or a narrative around a data warehouse model for executive approval at a large firm</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124449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blog is on reference slide but that it took A LOT of customization and more work can be done</a:t>
            </a:r>
          </a:p>
          <a:p>
            <a:r>
              <a:rPr lang="en-US" dirty="0"/>
              <a:t>Also mention how easily text to speech and speech to text could be turned on (PLAYGROUND SETTINGS)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17</a:t>
            </a:fld>
            <a:endParaRPr lang="en-US"/>
          </a:p>
        </p:txBody>
      </p:sp>
    </p:spTree>
    <p:extLst>
      <p:ext uri="{BB962C8B-B14F-4D97-AF65-F5344CB8AC3E}">
        <p14:creationId xmlns:p14="http://schemas.microsoft.com/office/powerpoint/2010/main" val="262918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session at </a:t>
            </a:r>
            <a:r>
              <a:rPr lang="en-US" dirty="0" err="1"/>
              <a:t>FabCon</a:t>
            </a:r>
            <a:r>
              <a:rPr lang="en-US" dirty="0"/>
              <a:t> Europe where I will get into more 200-level things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297677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19</a:t>
            </a:fld>
            <a:endParaRPr lang="en-US"/>
          </a:p>
        </p:txBody>
      </p:sp>
    </p:spTree>
    <p:extLst>
      <p:ext uri="{BB962C8B-B14F-4D97-AF65-F5344CB8AC3E}">
        <p14:creationId xmlns:p14="http://schemas.microsoft.com/office/powerpoint/2010/main" val="30663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20</a:t>
            </a:fld>
            <a:endParaRPr lang="en-US"/>
          </a:p>
        </p:txBody>
      </p:sp>
    </p:spTree>
    <p:extLst>
      <p:ext uri="{BB962C8B-B14F-4D97-AF65-F5344CB8AC3E}">
        <p14:creationId xmlns:p14="http://schemas.microsoft.com/office/powerpoint/2010/main" val="880277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21</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23</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3</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what AI is…”</a:t>
            </a:r>
          </a:p>
        </p:txBody>
      </p:sp>
      <p:sp>
        <p:nvSpPr>
          <p:cNvPr id="4" name="Slide Number Placeholder 3"/>
          <p:cNvSpPr>
            <a:spLocks noGrp="1"/>
          </p:cNvSpPr>
          <p:nvPr>
            <p:ph type="sldNum" sz="quarter" idx="5"/>
          </p:nvPr>
        </p:nvSpPr>
        <p:spPr/>
        <p:txBody>
          <a:bodyPr/>
          <a:lstStyle/>
          <a:p>
            <a:fld id="{EC4E5A60-FF5E-4F3D-926E-738BA2EFD2E6}" type="slidenum">
              <a:rPr lang="en-US" smtClean="0"/>
              <a:t>5</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4157 miles from home (6690 km)</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6</a:t>
            </a:fld>
            <a:endParaRPr lang="en-US"/>
          </a:p>
        </p:txBody>
      </p:sp>
    </p:spTree>
    <p:extLst>
      <p:ext uri="{BB962C8B-B14F-4D97-AF65-F5344CB8AC3E}">
        <p14:creationId xmlns:p14="http://schemas.microsoft.com/office/powerpoint/2010/main" val="169429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we think it is?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1139187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4 is time to mention Steve Hughes and Data on Wheels (mention ALS walk fundraising campaign)</a:t>
            </a:r>
          </a:p>
          <a:p>
            <a:r>
              <a:rPr lang="en-US" dirty="0"/>
              <a:t>Maybe it’s all (or most) of this?</a:t>
            </a:r>
          </a:p>
          <a:p>
            <a:r>
              <a:rPr lang="en-US" dirty="0"/>
              <a:t>So then, how do we use it…?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519834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PAGES CHANGED A COUPLE DAYS AGO</a:t>
            </a:r>
          </a:p>
          <a:p>
            <a:r>
              <a:rPr lang="en-US" dirty="0"/>
              <a:t>Discuss Azure Cognitive Services…and as this stuff slowly rebrands into Azure AI after $13 billion invested in OpenAI since 2019</a:t>
            </a:r>
          </a:p>
          <a:p>
            <a:r>
              <a:rPr lang="en-US" dirty="0"/>
              <a:t>Refer to web page and cite examples of each service</a:t>
            </a:r>
          </a:p>
          <a:p>
            <a:r>
              <a:rPr lang="en-US" dirty="0"/>
              <a:t>Note that Speech, Language, and Vision have “studios” that will be linked on the resources page</a:t>
            </a:r>
          </a:p>
          <a:p>
            <a:r>
              <a:rPr lang="en-US" dirty="0"/>
              <a:t>Point out that there are some good </a:t>
            </a:r>
            <a:r>
              <a:rPr lang="en-US" dirty="0" err="1"/>
              <a:t>quickstarts</a:t>
            </a:r>
            <a:r>
              <a:rPr lang="en-US" dirty="0"/>
              <a:t> through Microsoft Learn as well</a:t>
            </a:r>
          </a:p>
          <a:p>
            <a:r>
              <a:rPr lang="en-US" dirty="0"/>
              <a:t>Note that Amazon has similar technologies but my background is with MS and, with OpenAI, they seem to have the advantage right now</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NLP capabilities of Power BI</a:t>
            </a:r>
          </a:p>
          <a:p>
            <a:r>
              <a:rPr lang="en-US" dirty="0"/>
              <a:t>After explaining these, note that nearly all of them are low-code/no-code experiences</a:t>
            </a:r>
          </a:p>
          <a:p>
            <a:r>
              <a:rPr lang="en-US" dirty="0"/>
              <a:t>Set up “</a:t>
            </a:r>
            <a:r>
              <a:rPr lang="en-US" dirty="0" err="1"/>
              <a:t>QnAMaker</a:t>
            </a:r>
            <a:r>
              <a:rPr lang="en-US" dirty="0"/>
              <a:t>” demo by noting that boss has asked their employees to “use AI” to speed the new employee onboarding experience because people are spending too much time being friendly…</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a:p>
        </p:txBody>
      </p:sp>
    </p:spTree>
    <p:extLst>
      <p:ext uri="{BB962C8B-B14F-4D97-AF65-F5344CB8AC3E}">
        <p14:creationId xmlns:p14="http://schemas.microsoft.com/office/powerpoint/2010/main" val="244891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audience through how it was built</a:t>
            </a:r>
          </a:p>
          <a:p>
            <a:r>
              <a:rPr lang="en-US" dirty="0"/>
              <a:t>Don’t forget to point out the real world applications of this (ask audience for their ideas) and these tools work together more and more each day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80909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7.jpe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6.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12.emf"/><Relationship Id="rId9" Type="http://schemas.openxmlformats.org/officeDocument/2006/relationships/image" Target="../media/image32.png"/><Relationship Id="rId14" Type="http://schemas.openxmlformats.org/officeDocument/2006/relationships/image" Target="../media/image37.jpeg"/><Relationship Id="rId22"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4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7486-45A9-B79B-F1B7-853953B6BD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3739D6A9-55A2-5AEF-5E80-8A8BC740B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F5E1C332-43B1-784F-86CE-FABB95A3F14C}"/>
              </a:ext>
            </a:extLst>
          </p:cNvPr>
          <p:cNvSpPr>
            <a:spLocks noGrp="1"/>
          </p:cNvSpPr>
          <p:nvPr>
            <p:ph type="dt" sz="half" idx="10"/>
          </p:nvPr>
        </p:nvSpPr>
        <p:spPr/>
        <p:txBody>
          <a:bodyPr/>
          <a:lstStyle/>
          <a:p>
            <a:fld id="{DD6EBC61-6493-6943-BFC0-FEDAB404CC17}" type="datetimeFigureOut">
              <a:rPr lang="en-NO" smtClean="0"/>
              <a:t>08/31/2024</a:t>
            </a:fld>
            <a:endParaRPr lang="en-NO"/>
          </a:p>
        </p:txBody>
      </p:sp>
      <p:sp>
        <p:nvSpPr>
          <p:cNvPr id="5" name="Footer Placeholder 4">
            <a:extLst>
              <a:ext uri="{FF2B5EF4-FFF2-40B4-BE49-F238E27FC236}">
                <a16:creationId xmlns:a16="http://schemas.microsoft.com/office/drawing/2014/main" id="{8015C634-8243-5D4E-0C27-008C83CB4198}"/>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DB174C78-BB59-C152-C15F-C91CD1592EBF}"/>
              </a:ext>
            </a:extLst>
          </p:cNvPr>
          <p:cNvSpPr>
            <a:spLocks noGrp="1"/>
          </p:cNvSpPr>
          <p:nvPr>
            <p:ph type="sldNum" sz="quarter" idx="12"/>
          </p:nvPr>
        </p:nvSpPr>
        <p:spPr/>
        <p:txBody>
          <a:bodyPr/>
          <a:lstStyle/>
          <a:p>
            <a:fld id="{538158FF-A7DF-BF42-A1A6-DB8EC7A9882E}" type="slidenum">
              <a:rPr lang="en-NO" smtClean="0"/>
              <a:t>‹#›</a:t>
            </a:fld>
            <a:endParaRPr lang="en-NO"/>
          </a:p>
        </p:txBody>
      </p:sp>
    </p:spTree>
    <p:extLst>
      <p:ext uri="{BB962C8B-B14F-4D97-AF65-F5344CB8AC3E}">
        <p14:creationId xmlns:p14="http://schemas.microsoft.com/office/powerpoint/2010/main" val="4117908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8/31/2024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09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4499" y="4381629"/>
            <a:ext cx="4412959" cy="2034463"/>
          </a:xfrm>
          <a:prstGeom prst="rect">
            <a:avLst/>
          </a:prstGeom>
        </p:spPr>
      </p:pic>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24541" y="310289"/>
            <a:ext cx="7645971" cy="1063486"/>
          </a:xfrm>
          <a:prstGeom prst="rect">
            <a:avLst/>
          </a:prstGeom>
        </p:spPr>
      </p:pic>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8573303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67" name="Picture 66" descr="A close up of a logo&#10;&#10;Description automatically generated">
            <a:extLst>
              <a:ext uri="{FF2B5EF4-FFF2-40B4-BE49-F238E27FC236}">
                <a16:creationId xmlns:a16="http://schemas.microsoft.com/office/drawing/2014/main" id="{A093DAEB-46EC-F281-CEDB-B386797E78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70914" y="4303575"/>
            <a:ext cx="1924272" cy="625307"/>
          </a:xfrm>
          <a:prstGeom prst="rect">
            <a:avLst/>
          </a:prstGeom>
        </p:spPr>
      </p:pic>
      <p:pic>
        <p:nvPicPr>
          <p:cNvPr id="12" name="Picture 11">
            <a:extLst>
              <a:ext uri="{FF2B5EF4-FFF2-40B4-BE49-F238E27FC236}">
                <a16:creationId xmlns:a16="http://schemas.microsoft.com/office/drawing/2014/main" id="{992D38D8-ED88-4C89-BC7A-C5D9E7F2C1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6296" y="128181"/>
            <a:ext cx="1875708" cy="864739"/>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35509" y="730693"/>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7" name="TextBox 16">
            <a:extLst>
              <a:ext uri="{FF2B5EF4-FFF2-40B4-BE49-F238E27FC236}">
                <a16:creationId xmlns:a16="http://schemas.microsoft.com/office/drawing/2014/main" id="{5B7D2FA3-2116-4386-A581-63986415A76B}"/>
              </a:ext>
            </a:extLst>
          </p:cNvPr>
          <p:cNvSpPr txBox="1"/>
          <p:nvPr userDrawn="1"/>
        </p:nvSpPr>
        <p:spPr>
          <a:xfrm>
            <a:off x="11074668" y="3522732"/>
            <a:ext cx="1120030"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Silver</a:t>
            </a:r>
          </a:p>
        </p:txBody>
      </p:sp>
      <p:sp>
        <p:nvSpPr>
          <p:cNvPr id="18" name="TextBox 17">
            <a:extLst>
              <a:ext uri="{FF2B5EF4-FFF2-40B4-BE49-F238E27FC236}">
                <a16:creationId xmlns:a16="http://schemas.microsoft.com/office/drawing/2014/main" id="{86A4D34E-D493-4B03-A56E-BAFC141F2F93}"/>
              </a:ext>
            </a:extLst>
          </p:cNvPr>
          <p:cNvSpPr txBox="1"/>
          <p:nvPr userDrawn="1"/>
        </p:nvSpPr>
        <p:spPr>
          <a:xfrm>
            <a:off x="7306564" y="5961929"/>
            <a:ext cx="1323172" cy="461665"/>
          </a:xfrm>
          <a:prstGeom prst="rect">
            <a:avLst/>
          </a:prstGeom>
          <a:noFill/>
        </p:spPr>
        <p:txBody>
          <a:bodyPr wrap="square">
            <a:spAutoFit/>
          </a:bodyPr>
          <a:lstStyle/>
          <a:p>
            <a:r>
              <a:rPr lang="en-US" sz="2400" b="0" i="0" u="none" dirty="0">
                <a:solidFill>
                  <a:srgbClr val="CC6633"/>
                </a:solidFill>
                <a:latin typeface="Gotham" panose="02000504050000020004" pitchFamily="2" charset="0"/>
              </a:rPr>
              <a:t>In-Kind</a:t>
            </a:r>
          </a:p>
        </p:txBody>
      </p:sp>
      <p:pic>
        <p:nvPicPr>
          <p:cNvPr id="24" name="Picture 23">
            <a:extLst>
              <a:ext uri="{FF2B5EF4-FFF2-40B4-BE49-F238E27FC236}">
                <a16:creationId xmlns:a16="http://schemas.microsoft.com/office/drawing/2014/main" id="{D5A2C5FE-E21C-4787-9915-7AB4AF02012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7264" y="6403416"/>
            <a:ext cx="1525113" cy="324722"/>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93527" y="255320"/>
            <a:ext cx="4091797" cy="569132"/>
          </a:xfrm>
          <a:prstGeom prst="rect">
            <a:avLst/>
          </a:prstGeom>
        </p:spPr>
      </p:pic>
      <p:pic>
        <p:nvPicPr>
          <p:cNvPr id="44" name="Picture 43">
            <a:extLst>
              <a:ext uri="{FF2B5EF4-FFF2-40B4-BE49-F238E27FC236}">
                <a16:creationId xmlns:a16="http://schemas.microsoft.com/office/drawing/2014/main" id="{584B8908-E4F2-44DB-ABE1-A17625A2634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34375" y="6481666"/>
            <a:ext cx="1212739" cy="219809"/>
          </a:xfrm>
          <a:prstGeom prst="rect">
            <a:avLst/>
          </a:prstGeom>
        </p:spPr>
      </p:pic>
      <p:sp>
        <p:nvSpPr>
          <p:cNvPr id="46" name="Rectangle 45">
            <a:extLst>
              <a:ext uri="{FF2B5EF4-FFF2-40B4-BE49-F238E27FC236}">
                <a16:creationId xmlns:a16="http://schemas.microsoft.com/office/drawing/2014/main" id="{6A1D68F3-7CD2-4387-81DE-94AB14045170}"/>
              </a:ext>
            </a:extLst>
          </p:cNvPr>
          <p:cNvSpPr/>
          <p:nvPr userDrawn="1"/>
        </p:nvSpPr>
        <p:spPr>
          <a:xfrm>
            <a:off x="9143354" y="3522251"/>
            <a:ext cx="3002573" cy="3207567"/>
          </a:xfrm>
          <a:custGeom>
            <a:avLst/>
            <a:gdLst>
              <a:gd name="connsiteX0" fmla="*/ 0 w 3002573"/>
              <a:gd name="connsiteY0" fmla="*/ 0 h 3207567"/>
              <a:gd name="connsiteX1" fmla="*/ 470403 w 3002573"/>
              <a:gd name="connsiteY1" fmla="*/ 0 h 3207567"/>
              <a:gd name="connsiteX2" fmla="*/ 880755 w 3002573"/>
              <a:gd name="connsiteY2" fmla="*/ 0 h 3207567"/>
              <a:gd name="connsiteX3" fmla="*/ 1441235 w 3002573"/>
              <a:gd name="connsiteY3" fmla="*/ 0 h 3207567"/>
              <a:gd name="connsiteX4" fmla="*/ 1911638 w 3002573"/>
              <a:gd name="connsiteY4" fmla="*/ 0 h 3207567"/>
              <a:gd name="connsiteX5" fmla="*/ 2382041 w 3002573"/>
              <a:gd name="connsiteY5" fmla="*/ 0 h 3207567"/>
              <a:gd name="connsiteX6" fmla="*/ 3002573 w 3002573"/>
              <a:gd name="connsiteY6" fmla="*/ 0 h 3207567"/>
              <a:gd name="connsiteX7" fmla="*/ 3002573 w 3002573"/>
              <a:gd name="connsiteY7" fmla="*/ 470443 h 3207567"/>
              <a:gd name="connsiteX8" fmla="*/ 3002573 w 3002573"/>
              <a:gd name="connsiteY8" fmla="*/ 1005038 h 3207567"/>
              <a:gd name="connsiteX9" fmla="*/ 3002573 w 3002573"/>
              <a:gd name="connsiteY9" fmla="*/ 1475481 h 3207567"/>
              <a:gd name="connsiteX10" fmla="*/ 3002573 w 3002573"/>
              <a:gd name="connsiteY10" fmla="*/ 1945924 h 3207567"/>
              <a:gd name="connsiteX11" fmla="*/ 3002573 w 3002573"/>
              <a:gd name="connsiteY11" fmla="*/ 2480518 h 3207567"/>
              <a:gd name="connsiteX12" fmla="*/ 3002573 w 3002573"/>
              <a:gd name="connsiteY12" fmla="*/ 3207567 h 3207567"/>
              <a:gd name="connsiteX13" fmla="*/ 2592221 w 3002573"/>
              <a:gd name="connsiteY13" fmla="*/ 3207567 h 3207567"/>
              <a:gd name="connsiteX14" fmla="*/ 2031741 w 3002573"/>
              <a:gd name="connsiteY14" fmla="*/ 3207567 h 3207567"/>
              <a:gd name="connsiteX15" fmla="*/ 1591364 w 3002573"/>
              <a:gd name="connsiteY15" fmla="*/ 3207567 h 3207567"/>
              <a:gd name="connsiteX16" fmla="*/ 1090935 w 3002573"/>
              <a:gd name="connsiteY16" fmla="*/ 3207567 h 3207567"/>
              <a:gd name="connsiteX17" fmla="*/ 530455 w 3002573"/>
              <a:gd name="connsiteY17" fmla="*/ 3207567 h 3207567"/>
              <a:gd name="connsiteX18" fmla="*/ 0 w 3002573"/>
              <a:gd name="connsiteY18" fmla="*/ 3207567 h 3207567"/>
              <a:gd name="connsiteX19" fmla="*/ 0 w 3002573"/>
              <a:gd name="connsiteY19" fmla="*/ 2769200 h 3207567"/>
              <a:gd name="connsiteX20" fmla="*/ 0 w 3002573"/>
              <a:gd name="connsiteY20" fmla="*/ 2298756 h 3207567"/>
              <a:gd name="connsiteX21" fmla="*/ 0 w 3002573"/>
              <a:gd name="connsiteY21" fmla="*/ 1796238 h 3207567"/>
              <a:gd name="connsiteX22" fmla="*/ 0 w 3002573"/>
              <a:gd name="connsiteY22" fmla="*/ 1197492 h 3207567"/>
              <a:gd name="connsiteX23" fmla="*/ 0 w 3002573"/>
              <a:gd name="connsiteY23" fmla="*/ 662897 h 3207567"/>
              <a:gd name="connsiteX24" fmla="*/ 0 w 3002573"/>
              <a:gd name="connsiteY24" fmla="*/ 0 h 320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2573" h="3207567" extrusionOk="0">
                <a:moveTo>
                  <a:pt x="0" y="0"/>
                </a:moveTo>
                <a:cubicBezTo>
                  <a:pt x="184008" y="-21397"/>
                  <a:pt x="336386" y="27187"/>
                  <a:pt x="470403" y="0"/>
                </a:cubicBezTo>
                <a:cubicBezTo>
                  <a:pt x="604420" y="-27187"/>
                  <a:pt x="767522" y="34255"/>
                  <a:pt x="880755" y="0"/>
                </a:cubicBezTo>
                <a:cubicBezTo>
                  <a:pt x="993988" y="-34255"/>
                  <a:pt x="1252460" y="65803"/>
                  <a:pt x="1441235" y="0"/>
                </a:cubicBezTo>
                <a:cubicBezTo>
                  <a:pt x="1630010" y="-65803"/>
                  <a:pt x="1726349" y="21073"/>
                  <a:pt x="1911638" y="0"/>
                </a:cubicBezTo>
                <a:cubicBezTo>
                  <a:pt x="2096927" y="-21073"/>
                  <a:pt x="2225169" y="22939"/>
                  <a:pt x="2382041" y="0"/>
                </a:cubicBezTo>
                <a:cubicBezTo>
                  <a:pt x="2538913" y="-22939"/>
                  <a:pt x="2852285" y="9321"/>
                  <a:pt x="3002573" y="0"/>
                </a:cubicBezTo>
                <a:cubicBezTo>
                  <a:pt x="3004280" y="168736"/>
                  <a:pt x="2970808" y="266507"/>
                  <a:pt x="3002573" y="470443"/>
                </a:cubicBezTo>
                <a:cubicBezTo>
                  <a:pt x="3034338" y="674379"/>
                  <a:pt x="2945636" y="816109"/>
                  <a:pt x="3002573" y="1005038"/>
                </a:cubicBezTo>
                <a:cubicBezTo>
                  <a:pt x="3059510" y="1193968"/>
                  <a:pt x="2967483" y="1356980"/>
                  <a:pt x="3002573" y="1475481"/>
                </a:cubicBezTo>
                <a:cubicBezTo>
                  <a:pt x="3037663" y="1593982"/>
                  <a:pt x="2971284" y="1749001"/>
                  <a:pt x="3002573" y="1945924"/>
                </a:cubicBezTo>
                <a:cubicBezTo>
                  <a:pt x="3033862" y="2142847"/>
                  <a:pt x="2984362" y="2334819"/>
                  <a:pt x="3002573" y="2480518"/>
                </a:cubicBezTo>
                <a:cubicBezTo>
                  <a:pt x="3020784" y="2626217"/>
                  <a:pt x="2916202" y="3015761"/>
                  <a:pt x="3002573" y="3207567"/>
                </a:cubicBezTo>
                <a:cubicBezTo>
                  <a:pt x="2871994" y="3250461"/>
                  <a:pt x="2681411" y="3160547"/>
                  <a:pt x="2592221" y="3207567"/>
                </a:cubicBezTo>
                <a:cubicBezTo>
                  <a:pt x="2503031" y="3254587"/>
                  <a:pt x="2149757" y="3183958"/>
                  <a:pt x="2031741" y="3207567"/>
                </a:cubicBezTo>
                <a:cubicBezTo>
                  <a:pt x="1913725" y="3231176"/>
                  <a:pt x="1748497" y="3158237"/>
                  <a:pt x="1591364" y="3207567"/>
                </a:cubicBezTo>
                <a:cubicBezTo>
                  <a:pt x="1434231" y="3256897"/>
                  <a:pt x="1241726" y="3151808"/>
                  <a:pt x="1090935" y="3207567"/>
                </a:cubicBezTo>
                <a:cubicBezTo>
                  <a:pt x="940144" y="3263326"/>
                  <a:pt x="731295" y="3169260"/>
                  <a:pt x="530455" y="3207567"/>
                </a:cubicBezTo>
                <a:cubicBezTo>
                  <a:pt x="329615" y="3245874"/>
                  <a:pt x="139521" y="3168387"/>
                  <a:pt x="0" y="3207567"/>
                </a:cubicBezTo>
                <a:cubicBezTo>
                  <a:pt x="-32438" y="3108208"/>
                  <a:pt x="37993" y="2897058"/>
                  <a:pt x="0" y="2769200"/>
                </a:cubicBezTo>
                <a:cubicBezTo>
                  <a:pt x="-37993" y="2641342"/>
                  <a:pt x="32093" y="2514143"/>
                  <a:pt x="0" y="2298756"/>
                </a:cubicBezTo>
                <a:cubicBezTo>
                  <a:pt x="-32093" y="2083369"/>
                  <a:pt x="38635" y="2042944"/>
                  <a:pt x="0" y="1796238"/>
                </a:cubicBezTo>
                <a:cubicBezTo>
                  <a:pt x="-38635" y="1549532"/>
                  <a:pt x="11302" y="1357137"/>
                  <a:pt x="0" y="1197492"/>
                </a:cubicBezTo>
                <a:cubicBezTo>
                  <a:pt x="-11302" y="1037847"/>
                  <a:pt x="32712" y="842547"/>
                  <a:pt x="0" y="662897"/>
                </a:cubicBezTo>
                <a:cubicBezTo>
                  <a:pt x="-32712" y="483247"/>
                  <a:pt x="67732" y="176899"/>
                  <a:pt x="0" y="0"/>
                </a:cubicBezTo>
                <a:close/>
              </a:path>
            </a:pathLst>
          </a:custGeom>
          <a:noFill/>
          <a:ln cap="flat" cmpd="sng">
            <a:solidFill>
              <a:srgbClr val="C0C0C0"/>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8" name="Rectangle 47">
            <a:extLst>
              <a:ext uri="{FF2B5EF4-FFF2-40B4-BE49-F238E27FC236}">
                <a16:creationId xmlns:a16="http://schemas.microsoft.com/office/drawing/2014/main" id="{842A3693-7B0F-4200-BC62-7C3C7D13D5E5}"/>
              </a:ext>
            </a:extLst>
          </p:cNvPr>
          <p:cNvSpPr/>
          <p:nvPr userDrawn="1"/>
        </p:nvSpPr>
        <p:spPr>
          <a:xfrm>
            <a:off x="7306564" y="5980560"/>
            <a:ext cx="1429333" cy="794526"/>
          </a:xfrm>
          <a:custGeom>
            <a:avLst/>
            <a:gdLst>
              <a:gd name="connsiteX0" fmla="*/ 0 w 1429333"/>
              <a:gd name="connsiteY0" fmla="*/ 0 h 794526"/>
              <a:gd name="connsiteX1" fmla="*/ 462151 w 1429333"/>
              <a:gd name="connsiteY1" fmla="*/ 0 h 794526"/>
              <a:gd name="connsiteX2" fmla="*/ 895715 w 1429333"/>
              <a:gd name="connsiteY2" fmla="*/ 0 h 794526"/>
              <a:gd name="connsiteX3" fmla="*/ 1429333 w 1429333"/>
              <a:gd name="connsiteY3" fmla="*/ 0 h 794526"/>
              <a:gd name="connsiteX4" fmla="*/ 1429333 w 1429333"/>
              <a:gd name="connsiteY4" fmla="*/ 389318 h 794526"/>
              <a:gd name="connsiteX5" fmla="*/ 1429333 w 1429333"/>
              <a:gd name="connsiteY5" fmla="*/ 794526 h 794526"/>
              <a:gd name="connsiteX6" fmla="*/ 981475 w 1429333"/>
              <a:gd name="connsiteY6" fmla="*/ 794526 h 794526"/>
              <a:gd name="connsiteX7" fmla="*/ 533618 w 1429333"/>
              <a:gd name="connsiteY7" fmla="*/ 794526 h 794526"/>
              <a:gd name="connsiteX8" fmla="*/ 0 w 1429333"/>
              <a:gd name="connsiteY8" fmla="*/ 794526 h 794526"/>
              <a:gd name="connsiteX9" fmla="*/ 0 w 1429333"/>
              <a:gd name="connsiteY9" fmla="*/ 421099 h 794526"/>
              <a:gd name="connsiteX10" fmla="*/ 0 w 1429333"/>
              <a:gd name="connsiteY10" fmla="*/ 0 h 7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9333" h="794526" extrusionOk="0">
                <a:moveTo>
                  <a:pt x="0" y="0"/>
                </a:moveTo>
                <a:cubicBezTo>
                  <a:pt x="163022" y="-32499"/>
                  <a:pt x="297474" y="3432"/>
                  <a:pt x="462151" y="0"/>
                </a:cubicBezTo>
                <a:cubicBezTo>
                  <a:pt x="626828" y="-3432"/>
                  <a:pt x="774994" y="6955"/>
                  <a:pt x="895715" y="0"/>
                </a:cubicBezTo>
                <a:cubicBezTo>
                  <a:pt x="1016436" y="-6955"/>
                  <a:pt x="1291854" y="61360"/>
                  <a:pt x="1429333" y="0"/>
                </a:cubicBezTo>
                <a:cubicBezTo>
                  <a:pt x="1437979" y="99516"/>
                  <a:pt x="1404227" y="258798"/>
                  <a:pt x="1429333" y="389318"/>
                </a:cubicBezTo>
                <a:cubicBezTo>
                  <a:pt x="1454439" y="519838"/>
                  <a:pt x="1414146" y="710521"/>
                  <a:pt x="1429333" y="794526"/>
                </a:cubicBezTo>
                <a:cubicBezTo>
                  <a:pt x="1239687" y="838978"/>
                  <a:pt x="1157492" y="792415"/>
                  <a:pt x="981475" y="794526"/>
                </a:cubicBezTo>
                <a:cubicBezTo>
                  <a:pt x="805458" y="796637"/>
                  <a:pt x="696509" y="749537"/>
                  <a:pt x="533618" y="794526"/>
                </a:cubicBezTo>
                <a:cubicBezTo>
                  <a:pt x="370727" y="839515"/>
                  <a:pt x="112865" y="757686"/>
                  <a:pt x="0" y="794526"/>
                </a:cubicBezTo>
                <a:cubicBezTo>
                  <a:pt x="-3750" y="620550"/>
                  <a:pt x="28993" y="507127"/>
                  <a:pt x="0" y="421099"/>
                </a:cubicBezTo>
                <a:cubicBezTo>
                  <a:pt x="-28993" y="335071"/>
                  <a:pt x="48364" y="85890"/>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1" name="Rectangle 50">
            <a:extLst>
              <a:ext uri="{FF2B5EF4-FFF2-40B4-BE49-F238E27FC236}">
                <a16:creationId xmlns:a16="http://schemas.microsoft.com/office/drawing/2014/main" id="{4C07CB6A-7888-C299-CBCC-A4B152F6F65C}"/>
              </a:ext>
            </a:extLst>
          </p:cNvPr>
          <p:cNvSpPr/>
          <p:nvPr userDrawn="1"/>
        </p:nvSpPr>
        <p:spPr>
          <a:xfrm>
            <a:off x="1540042" y="6027452"/>
            <a:ext cx="4819318" cy="736492"/>
          </a:xfrm>
          <a:custGeom>
            <a:avLst/>
            <a:gdLst>
              <a:gd name="connsiteX0" fmla="*/ 0 w 4819318"/>
              <a:gd name="connsiteY0" fmla="*/ 0 h 736492"/>
              <a:gd name="connsiteX1" fmla="*/ 487287 w 4819318"/>
              <a:gd name="connsiteY1" fmla="*/ 0 h 736492"/>
              <a:gd name="connsiteX2" fmla="*/ 878187 w 4819318"/>
              <a:gd name="connsiteY2" fmla="*/ 0 h 736492"/>
              <a:gd name="connsiteX3" fmla="*/ 1510053 w 4819318"/>
              <a:gd name="connsiteY3" fmla="*/ 0 h 736492"/>
              <a:gd name="connsiteX4" fmla="*/ 1997340 w 4819318"/>
              <a:gd name="connsiteY4" fmla="*/ 0 h 736492"/>
              <a:gd name="connsiteX5" fmla="*/ 2484626 w 4819318"/>
              <a:gd name="connsiteY5" fmla="*/ 0 h 736492"/>
              <a:gd name="connsiteX6" fmla="*/ 3116492 w 4819318"/>
              <a:gd name="connsiteY6" fmla="*/ 0 h 736492"/>
              <a:gd name="connsiteX7" fmla="*/ 3555586 w 4819318"/>
              <a:gd name="connsiteY7" fmla="*/ 0 h 736492"/>
              <a:gd name="connsiteX8" fmla="*/ 4187452 w 4819318"/>
              <a:gd name="connsiteY8" fmla="*/ 0 h 736492"/>
              <a:gd name="connsiteX9" fmla="*/ 4819318 w 4819318"/>
              <a:gd name="connsiteY9" fmla="*/ 0 h 736492"/>
              <a:gd name="connsiteX10" fmla="*/ 4819318 w 4819318"/>
              <a:gd name="connsiteY10" fmla="*/ 368246 h 736492"/>
              <a:gd name="connsiteX11" fmla="*/ 4819318 w 4819318"/>
              <a:gd name="connsiteY11" fmla="*/ 736492 h 736492"/>
              <a:gd name="connsiteX12" fmla="*/ 4235645 w 4819318"/>
              <a:gd name="connsiteY12" fmla="*/ 736492 h 736492"/>
              <a:gd name="connsiteX13" fmla="*/ 3603779 w 4819318"/>
              <a:gd name="connsiteY13" fmla="*/ 736492 h 736492"/>
              <a:gd name="connsiteX14" fmla="*/ 2971913 w 4819318"/>
              <a:gd name="connsiteY14" fmla="*/ 736492 h 736492"/>
              <a:gd name="connsiteX15" fmla="*/ 2532819 w 4819318"/>
              <a:gd name="connsiteY15" fmla="*/ 736492 h 736492"/>
              <a:gd name="connsiteX16" fmla="*/ 1997340 w 4819318"/>
              <a:gd name="connsiteY16" fmla="*/ 736492 h 736492"/>
              <a:gd name="connsiteX17" fmla="*/ 1365473 w 4819318"/>
              <a:gd name="connsiteY17" fmla="*/ 736492 h 736492"/>
              <a:gd name="connsiteX18" fmla="*/ 829994 w 4819318"/>
              <a:gd name="connsiteY18" fmla="*/ 736492 h 736492"/>
              <a:gd name="connsiteX19" fmla="*/ 0 w 4819318"/>
              <a:gd name="connsiteY19" fmla="*/ 736492 h 736492"/>
              <a:gd name="connsiteX20" fmla="*/ 0 w 4819318"/>
              <a:gd name="connsiteY20" fmla="*/ 382976 h 736492"/>
              <a:gd name="connsiteX21" fmla="*/ 0 w 4819318"/>
              <a:gd name="connsiteY21" fmla="*/ 0 h 73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19318" h="736492" extrusionOk="0">
                <a:moveTo>
                  <a:pt x="0" y="0"/>
                </a:moveTo>
                <a:cubicBezTo>
                  <a:pt x="139204" y="-7875"/>
                  <a:pt x="298459" y="29722"/>
                  <a:pt x="487287" y="0"/>
                </a:cubicBezTo>
                <a:cubicBezTo>
                  <a:pt x="676115" y="-29722"/>
                  <a:pt x="751606" y="20633"/>
                  <a:pt x="878187" y="0"/>
                </a:cubicBezTo>
                <a:cubicBezTo>
                  <a:pt x="1004768" y="-20633"/>
                  <a:pt x="1206060" y="20227"/>
                  <a:pt x="1510053" y="0"/>
                </a:cubicBezTo>
                <a:cubicBezTo>
                  <a:pt x="1814046" y="-20227"/>
                  <a:pt x="1879376" y="47465"/>
                  <a:pt x="1997340" y="0"/>
                </a:cubicBezTo>
                <a:cubicBezTo>
                  <a:pt x="2115304" y="-47465"/>
                  <a:pt x="2357518" y="43862"/>
                  <a:pt x="2484626" y="0"/>
                </a:cubicBezTo>
                <a:cubicBezTo>
                  <a:pt x="2611734" y="-43862"/>
                  <a:pt x="2961275" y="69464"/>
                  <a:pt x="3116492" y="0"/>
                </a:cubicBezTo>
                <a:cubicBezTo>
                  <a:pt x="3271709" y="-69464"/>
                  <a:pt x="3397331" y="17181"/>
                  <a:pt x="3555586" y="0"/>
                </a:cubicBezTo>
                <a:cubicBezTo>
                  <a:pt x="3713841" y="-17181"/>
                  <a:pt x="3934006" y="48686"/>
                  <a:pt x="4187452" y="0"/>
                </a:cubicBezTo>
                <a:cubicBezTo>
                  <a:pt x="4440898" y="-48686"/>
                  <a:pt x="4686539" y="22090"/>
                  <a:pt x="4819318" y="0"/>
                </a:cubicBezTo>
                <a:cubicBezTo>
                  <a:pt x="4838020" y="179212"/>
                  <a:pt x="4790607" y="270757"/>
                  <a:pt x="4819318" y="368246"/>
                </a:cubicBezTo>
                <a:cubicBezTo>
                  <a:pt x="4848029" y="465735"/>
                  <a:pt x="4793909" y="602689"/>
                  <a:pt x="4819318" y="736492"/>
                </a:cubicBezTo>
                <a:cubicBezTo>
                  <a:pt x="4628437" y="753639"/>
                  <a:pt x="4431507" y="684546"/>
                  <a:pt x="4235645" y="736492"/>
                </a:cubicBezTo>
                <a:cubicBezTo>
                  <a:pt x="4039783" y="788438"/>
                  <a:pt x="3897384" y="703298"/>
                  <a:pt x="3603779" y="736492"/>
                </a:cubicBezTo>
                <a:cubicBezTo>
                  <a:pt x="3310174" y="769686"/>
                  <a:pt x="3120065" y="702063"/>
                  <a:pt x="2971913" y="736492"/>
                </a:cubicBezTo>
                <a:cubicBezTo>
                  <a:pt x="2823761" y="770921"/>
                  <a:pt x="2703532" y="734354"/>
                  <a:pt x="2532819" y="736492"/>
                </a:cubicBezTo>
                <a:cubicBezTo>
                  <a:pt x="2362106" y="738630"/>
                  <a:pt x="2213636" y="713097"/>
                  <a:pt x="1997340" y="736492"/>
                </a:cubicBezTo>
                <a:cubicBezTo>
                  <a:pt x="1781044" y="759887"/>
                  <a:pt x="1657541" y="695579"/>
                  <a:pt x="1365473" y="736492"/>
                </a:cubicBezTo>
                <a:cubicBezTo>
                  <a:pt x="1073405" y="777405"/>
                  <a:pt x="1004200" y="691250"/>
                  <a:pt x="829994" y="736492"/>
                </a:cubicBezTo>
                <a:cubicBezTo>
                  <a:pt x="655788" y="781734"/>
                  <a:pt x="346669" y="725353"/>
                  <a:pt x="0" y="736492"/>
                </a:cubicBezTo>
                <a:cubicBezTo>
                  <a:pt x="-35500" y="605788"/>
                  <a:pt x="21262" y="538916"/>
                  <a:pt x="0" y="382976"/>
                </a:cubicBezTo>
                <a:cubicBezTo>
                  <a:pt x="-21262" y="227036"/>
                  <a:pt x="2675" y="188383"/>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D178E610-9B6A-5835-358D-8DC4B09BEE42}"/>
              </a:ext>
            </a:extLst>
          </p:cNvPr>
          <p:cNvSpPr txBox="1"/>
          <p:nvPr userDrawn="1"/>
        </p:nvSpPr>
        <p:spPr>
          <a:xfrm>
            <a:off x="1487092" y="5951672"/>
            <a:ext cx="1318665" cy="461665"/>
          </a:xfrm>
          <a:prstGeom prst="rect">
            <a:avLst/>
          </a:prstGeom>
          <a:noFill/>
        </p:spPr>
        <p:txBody>
          <a:bodyPr wrap="square">
            <a:spAutoFit/>
          </a:bodyPr>
          <a:lstStyle/>
          <a:p>
            <a:pPr algn="ctr"/>
            <a:r>
              <a:rPr lang="en-US" sz="2400" b="0" i="0" u="none" dirty="0">
                <a:solidFill>
                  <a:srgbClr val="CC6633"/>
                </a:solidFill>
                <a:latin typeface="Gotham" panose="02000504050000020004" pitchFamily="2" charset="0"/>
              </a:rPr>
              <a:t>Bronze</a:t>
            </a:r>
          </a:p>
        </p:txBody>
      </p:sp>
      <p:sp>
        <p:nvSpPr>
          <p:cNvPr id="2" name="TextBox 1">
            <a:extLst>
              <a:ext uri="{FF2B5EF4-FFF2-40B4-BE49-F238E27FC236}">
                <a16:creationId xmlns:a16="http://schemas.microsoft.com/office/drawing/2014/main" id="{450BA500-97A6-707C-9F45-04C9D88C8325}"/>
              </a:ext>
            </a:extLst>
          </p:cNvPr>
          <p:cNvSpPr txBox="1"/>
          <p:nvPr userDrawn="1"/>
        </p:nvSpPr>
        <p:spPr>
          <a:xfrm>
            <a:off x="5505933" y="1099522"/>
            <a:ext cx="1991270"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AI Platinum</a:t>
            </a:r>
          </a:p>
        </p:txBody>
      </p:sp>
      <p:sp>
        <p:nvSpPr>
          <p:cNvPr id="3" name="Rectangle 2">
            <a:extLst>
              <a:ext uri="{FF2B5EF4-FFF2-40B4-BE49-F238E27FC236}">
                <a16:creationId xmlns:a16="http://schemas.microsoft.com/office/drawing/2014/main" id="{58E4924C-B135-2DF8-ACED-0758E336B8AA}"/>
              </a:ext>
            </a:extLst>
          </p:cNvPr>
          <p:cNvSpPr/>
          <p:nvPr userDrawn="1"/>
        </p:nvSpPr>
        <p:spPr>
          <a:xfrm>
            <a:off x="1286017" y="1176291"/>
            <a:ext cx="6137452" cy="1503067"/>
          </a:xfrm>
          <a:custGeom>
            <a:avLst/>
            <a:gdLst>
              <a:gd name="connsiteX0" fmla="*/ 0 w 6137452"/>
              <a:gd name="connsiteY0" fmla="*/ 0 h 1503067"/>
              <a:gd name="connsiteX1" fmla="*/ 496576 w 6137452"/>
              <a:gd name="connsiteY1" fmla="*/ 0 h 1503067"/>
              <a:gd name="connsiteX2" fmla="*/ 870402 w 6137452"/>
              <a:gd name="connsiteY2" fmla="*/ 0 h 1503067"/>
              <a:gd name="connsiteX3" fmla="*/ 1551102 w 6137452"/>
              <a:gd name="connsiteY3" fmla="*/ 0 h 1503067"/>
              <a:gd name="connsiteX4" fmla="*/ 2047677 w 6137452"/>
              <a:gd name="connsiteY4" fmla="*/ 0 h 1503067"/>
              <a:gd name="connsiteX5" fmla="*/ 2544253 w 6137452"/>
              <a:gd name="connsiteY5" fmla="*/ 0 h 1503067"/>
              <a:gd name="connsiteX6" fmla="*/ 3224952 w 6137452"/>
              <a:gd name="connsiteY6" fmla="*/ 0 h 1503067"/>
              <a:gd name="connsiteX7" fmla="*/ 3660153 w 6137452"/>
              <a:gd name="connsiteY7" fmla="*/ 0 h 1503067"/>
              <a:gd name="connsiteX8" fmla="*/ 4340852 w 6137452"/>
              <a:gd name="connsiteY8" fmla="*/ 0 h 1503067"/>
              <a:gd name="connsiteX9" fmla="*/ 5021552 w 6137452"/>
              <a:gd name="connsiteY9" fmla="*/ 0 h 1503067"/>
              <a:gd name="connsiteX10" fmla="*/ 5579502 w 6137452"/>
              <a:gd name="connsiteY10" fmla="*/ 0 h 1503067"/>
              <a:gd name="connsiteX11" fmla="*/ 6137452 w 6137452"/>
              <a:gd name="connsiteY11" fmla="*/ 0 h 1503067"/>
              <a:gd name="connsiteX12" fmla="*/ 6137452 w 6137452"/>
              <a:gd name="connsiteY12" fmla="*/ 485992 h 1503067"/>
              <a:gd name="connsiteX13" fmla="*/ 6137452 w 6137452"/>
              <a:gd name="connsiteY13" fmla="*/ 941922 h 1503067"/>
              <a:gd name="connsiteX14" fmla="*/ 6137452 w 6137452"/>
              <a:gd name="connsiteY14" fmla="*/ 1503067 h 1503067"/>
              <a:gd name="connsiteX15" fmla="*/ 5579502 w 6137452"/>
              <a:gd name="connsiteY15" fmla="*/ 1503067 h 1503067"/>
              <a:gd name="connsiteX16" fmla="*/ 5021552 w 6137452"/>
              <a:gd name="connsiteY16" fmla="*/ 1503067 h 1503067"/>
              <a:gd name="connsiteX17" fmla="*/ 4340852 w 6137452"/>
              <a:gd name="connsiteY17" fmla="*/ 1503067 h 1503067"/>
              <a:gd name="connsiteX18" fmla="*/ 3782902 w 6137452"/>
              <a:gd name="connsiteY18" fmla="*/ 1503067 h 1503067"/>
              <a:gd name="connsiteX19" fmla="*/ 3409076 w 6137452"/>
              <a:gd name="connsiteY19" fmla="*/ 1503067 h 1503067"/>
              <a:gd name="connsiteX20" fmla="*/ 2973874 w 6137452"/>
              <a:gd name="connsiteY20" fmla="*/ 1503067 h 1503067"/>
              <a:gd name="connsiteX21" fmla="*/ 2293175 w 6137452"/>
              <a:gd name="connsiteY21" fmla="*/ 1503067 h 1503067"/>
              <a:gd name="connsiteX22" fmla="*/ 1735225 w 6137452"/>
              <a:gd name="connsiteY22" fmla="*/ 1503067 h 1503067"/>
              <a:gd name="connsiteX23" fmla="*/ 1300024 w 6137452"/>
              <a:gd name="connsiteY23" fmla="*/ 1503067 h 1503067"/>
              <a:gd name="connsiteX24" fmla="*/ 742074 w 6137452"/>
              <a:gd name="connsiteY24" fmla="*/ 1503067 h 1503067"/>
              <a:gd name="connsiteX25" fmla="*/ 0 w 6137452"/>
              <a:gd name="connsiteY25" fmla="*/ 1503067 h 1503067"/>
              <a:gd name="connsiteX26" fmla="*/ 0 w 6137452"/>
              <a:gd name="connsiteY26" fmla="*/ 1047137 h 1503067"/>
              <a:gd name="connsiteX27" fmla="*/ 0 w 6137452"/>
              <a:gd name="connsiteY27" fmla="*/ 531084 h 1503067"/>
              <a:gd name="connsiteX28" fmla="*/ 0 w 6137452"/>
              <a:gd name="connsiteY28" fmla="*/ 0 h 15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137452" h="1503067" extrusionOk="0">
                <a:moveTo>
                  <a:pt x="0" y="0"/>
                </a:moveTo>
                <a:cubicBezTo>
                  <a:pt x="192385" y="-13593"/>
                  <a:pt x="291911" y="22031"/>
                  <a:pt x="496576" y="0"/>
                </a:cubicBezTo>
                <a:cubicBezTo>
                  <a:pt x="701241" y="-22031"/>
                  <a:pt x="708131" y="1537"/>
                  <a:pt x="870402" y="0"/>
                </a:cubicBezTo>
                <a:cubicBezTo>
                  <a:pt x="1032673" y="-1537"/>
                  <a:pt x="1364707" y="10013"/>
                  <a:pt x="1551102" y="0"/>
                </a:cubicBezTo>
                <a:cubicBezTo>
                  <a:pt x="1737497" y="-10013"/>
                  <a:pt x="1824771" y="23382"/>
                  <a:pt x="2047677" y="0"/>
                </a:cubicBezTo>
                <a:cubicBezTo>
                  <a:pt x="2270583" y="-23382"/>
                  <a:pt x="2309112" y="50470"/>
                  <a:pt x="2544253" y="0"/>
                </a:cubicBezTo>
                <a:cubicBezTo>
                  <a:pt x="2779394" y="-50470"/>
                  <a:pt x="3060822" y="4932"/>
                  <a:pt x="3224952" y="0"/>
                </a:cubicBezTo>
                <a:cubicBezTo>
                  <a:pt x="3389082" y="-4932"/>
                  <a:pt x="3492770" y="14046"/>
                  <a:pt x="3660153" y="0"/>
                </a:cubicBezTo>
                <a:cubicBezTo>
                  <a:pt x="3827536" y="-14046"/>
                  <a:pt x="4135766" y="30382"/>
                  <a:pt x="4340852" y="0"/>
                </a:cubicBezTo>
                <a:cubicBezTo>
                  <a:pt x="4545938" y="-30382"/>
                  <a:pt x="4699485" y="25177"/>
                  <a:pt x="5021552" y="0"/>
                </a:cubicBezTo>
                <a:cubicBezTo>
                  <a:pt x="5343619" y="-25177"/>
                  <a:pt x="5363477" y="40369"/>
                  <a:pt x="5579502" y="0"/>
                </a:cubicBezTo>
                <a:cubicBezTo>
                  <a:pt x="5795527" y="-40369"/>
                  <a:pt x="6022882" y="43611"/>
                  <a:pt x="6137452" y="0"/>
                </a:cubicBezTo>
                <a:cubicBezTo>
                  <a:pt x="6168339" y="136627"/>
                  <a:pt x="6109363" y="252962"/>
                  <a:pt x="6137452" y="485992"/>
                </a:cubicBezTo>
                <a:cubicBezTo>
                  <a:pt x="6165541" y="719022"/>
                  <a:pt x="6097719" y="823335"/>
                  <a:pt x="6137452" y="941922"/>
                </a:cubicBezTo>
                <a:cubicBezTo>
                  <a:pt x="6177185" y="1060509"/>
                  <a:pt x="6072276" y="1361112"/>
                  <a:pt x="6137452" y="1503067"/>
                </a:cubicBezTo>
                <a:cubicBezTo>
                  <a:pt x="5899459" y="1550214"/>
                  <a:pt x="5804348" y="1461830"/>
                  <a:pt x="5579502" y="1503067"/>
                </a:cubicBezTo>
                <a:cubicBezTo>
                  <a:pt x="5354656" y="1544304"/>
                  <a:pt x="5222091" y="1497214"/>
                  <a:pt x="5021552" y="1503067"/>
                </a:cubicBezTo>
                <a:cubicBezTo>
                  <a:pt x="4821013" y="1508920"/>
                  <a:pt x="4599059" y="1492895"/>
                  <a:pt x="4340852" y="1503067"/>
                </a:cubicBezTo>
                <a:cubicBezTo>
                  <a:pt x="4082645" y="1513239"/>
                  <a:pt x="3963267" y="1472467"/>
                  <a:pt x="3782902" y="1503067"/>
                </a:cubicBezTo>
                <a:cubicBezTo>
                  <a:pt x="3602537" y="1533667"/>
                  <a:pt x="3529754" y="1497881"/>
                  <a:pt x="3409076" y="1503067"/>
                </a:cubicBezTo>
                <a:cubicBezTo>
                  <a:pt x="3288398" y="1508253"/>
                  <a:pt x="3165157" y="1470283"/>
                  <a:pt x="2973874" y="1503067"/>
                </a:cubicBezTo>
                <a:cubicBezTo>
                  <a:pt x="2782591" y="1535851"/>
                  <a:pt x="2571164" y="1464914"/>
                  <a:pt x="2293175" y="1503067"/>
                </a:cubicBezTo>
                <a:cubicBezTo>
                  <a:pt x="2015186" y="1541220"/>
                  <a:pt x="1947430" y="1437014"/>
                  <a:pt x="1735225" y="1503067"/>
                </a:cubicBezTo>
                <a:cubicBezTo>
                  <a:pt x="1523020" y="1569120"/>
                  <a:pt x="1432792" y="1478910"/>
                  <a:pt x="1300024" y="1503067"/>
                </a:cubicBezTo>
                <a:cubicBezTo>
                  <a:pt x="1167256" y="1527224"/>
                  <a:pt x="920943" y="1452095"/>
                  <a:pt x="742074" y="1503067"/>
                </a:cubicBezTo>
                <a:cubicBezTo>
                  <a:pt x="563205" y="1554039"/>
                  <a:pt x="244864" y="1460373"/>
                  <a:pt x="0" y="1503067"/>
                </a:cubicBezTo>
                <a:cubicBezTo>
                  <a:pt x="-26954" y="1305932"/>
                  <a:pt x="28631" y="1215163"/>
                  <a:pt x="0" y="1047137"/>
                </a:cubicBezTo>
                <a:cubicBezTo>
                  <a:pt x="-28631" y="879111"/>
                  <a:pt x="4996" y="669388"/>
                  <a:pt x="0" y="531084"/>
                </a:cubicBezTo>
                <a:cubicBezTo>
                  <a:pt x="-4996" y="392780"/>
                  <a:pt x="58886" y="213749"/>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5" name="Picture 4" descr="A logo on a black background&#10;&#10;Description automatically generated">
            <a:extLst>
              <a:ext uri="{FF2B5EF4-FFF2-40B4-BE49-F238E27FC236}">
                <a16:creationId xmlns:a16="http://schemas.microsoft.com/office/drawing/2014/main" id="{A7D3D53B-D9BC-A269-1FC5-06D1354BE2B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609627" y="6127307"/>
            <a:ext cx="1979495" cy="887224"/>
          </a:xfrm>
          <a:prstGeom prst="rect">
            <a:avLst/>
          </a:prstGeom>
        </p:spPr>
      </p:pic>
      <p:pic>
        <p:nvPicPr>
          <p:cNvPr id="8" name="Picture 7" descr="A close-up of a logo&#10;&#10;Description automatically generated">
            <a:extLst>
              <a:ext uri="{FF2B5EF4-FFF2-40B4-BE49-F238E27FC236}">
                <a16:creationId xmlns:a16="http://schemas.microsoft.com/office/drawing/2014/main" id="{69DC527E-3B94-3E64-EF93-14CD6823CA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17825" y="1531406"/>
            <a:ext cx="6073836" cy="1050774"/>
          </a:xfrm>
          <a:prstGeom prst="rect">
            <a:avLst/>
          </a:prstGeom>
        </p:spPr>
      </p:pic>
      <p:pic>
        <p:nvPicPr>
          <p:cNvPr id="23" name="Picture 22" descr="A purple and grey logo&#10;&#10;Description automatically generated">
            <a:extLst>
              <a:ext uri="{FF2B5EF4-FFF2-40B4-BE49-F238E27FC236}">
                <a16:creationId xmlns:a16="http://schemas.microsoft.com/office/drawing/2014/main" id="{C754E451-039C-E767-7933-67FDE4C38A0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196560" y="4821007"/>
            <a:ext cx="1570767" cy="722029"/>
          </a:xfrm>
          <a:prstGeom prst="rect">
            <a:avLst/>
          </a:prstGeom>
        </p:spPr>
      </p:pic>
      <p:pic>
        <p:nvPicPr>
          <p:cNvPr id="31" name="Picture 30" descr="A close up of a logo&#10;&#10;Description automatically generated">
            <a:extLst>
              <a:ext uri="{FF2B5EF4-FFF2-40B4-BE49-F238E27FC236}">
                <a16:creationId xmlns:a16="http://schemas.microsoft.com/office/drawing/2014/main" id="{FC078CD0-F8BA-3385-2015-A736AEA8CA25}"/>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46367" y="6098498"/>
            <a:ext cx="2048819" cy="55375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CDB428D1-7570-868A-0E28-B69499BE70D5}"/>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643280" y="6390083"/>
            <a:ext cx="1525113" cy="326505"/>
          </a:xfrm>
          <a:prstGeom prst="rect">
            <a:avLst/>
          </a:prstGeom>
        </p:spPr>
      </p:pic>
      <p:pic>
        <p:nvPicPr>
          <p:cNvPr id="39" name="Picture 38" descr="A blue and pink logo&#10;&#10;Description automatically generated">
            <a:extLst>
              <a:ext uri="{FF2B5EF4-FFF2-40B4-BE49-F238E27FC236}">
                <a16:creationId xmlns:a16="http://schemas.microsoft.com/office/drawing/2014/main" id="{ACE87378-2A4C-84D4-F939-CCEC8B375D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96512" y="4097076"/>
            <a:ext cx="1963451" cy="1646159"/>
          </a:xfrm>
          <a:prstGeom prst="rect">
            <a:avLst/>
          </a:prstGeom>
        </p:spPr>
      </p:pic>
      <p:pic>
        <p:nvPicPr>
          <p:cNvPr id="49" name="Picture 48" descr="A blue and black logo&#10;&#10;Description automatically generated">
            <a:extLst>
              <a:ext uri="{FF2B5EF4-FFF2-40B4-BE49-F238E27FC236}">
                <a16:creationId xmlns:a16="http://schemas.microsoft.com/office/drawing/2014/main" id="{E767F839-5BFD-C7CB-D430-A83AF050AE4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527506" y="2718801"/>
            <a:ext cx="4312218" cy="1090658"/>
          </a:xfrm>
          <a:prstGeom prst="rect">
            <a:avLst/>
          </a:prstGeom>
        </p:spPr>
      </p:pic>
      <p:pic>
        <p:nvPicPr>
          <p:cNvPr id="55" name="Picture 54" descr="A black and orange logo&#10;&#10;Description automatically generated">
            <a:extLst>
              <a:ext uri="{FF2B5EF4-FFF2-40B4-BE49-F238E27FC236}">
                <a16:creationId xmlns:a16="http://schemas.microsoft.com/office/drawing/2014/main" id="{C7A430C6-E222-1A40-D551-D936EEA96D41}"/>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328831" y="5595543"/>
            <a:ext cx="2358898" cy="608296"/>
          </a:xfrm>
          <a:prstGeom prst="rect">
            <a:avLst/>
          </a:prstGeom>
        </p:spPr>
      </p:pic>
      <p:pic>
        <p:nvPicPr>
          <p:cNvPr id="57" name="Picture 56" descr="A black background with blue text&#10;&#10;Description automatically generated">
            <a:extLst>
              <a:ext uri="{FF2B5EF4-FFF2-40B4-BE49-F238E27FC236}">
                <a16:creationId xmlns:a16="http://schemas.microsoft.com/office/drawing/2014/main" id="{B994BF58-DDD9-EE7D-F209-EB9987813EC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32517" y="2875265"/>
            <a:ext cx="3759018" cy="1476032"/>
          </a:xfrm>
          <a:prstGeom prst="rect">
            <a:avLst/>
          </a:prstGeom>
        </p:spPr>
      </p:pic>
      <p:pic>
        <p:nvPicPr>
          <p:cNvPr id="59" name="Picture 58" descr="A black background with a black square&#10;&#10;Description automatically generated with medium confidence">
            <a:extLst>
              <a:ext uri="{FF2B5EF4-FFF2-40B4-BE49-F238E27FC236}">
                <a16:creationId xmlns:a16="http://schemas.microsoft.com/office/drawing/2014/main" id="{B181654B-3ACD-3D57-B4B7-1C048C7A133D}"/>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9326778" y="2410549"/>
            <a:ext cx="2768409" cy="819449"/>
          </a:xfrm>
          <a:prstGeom prst="rect">
            <a:avLst/>
          </a:prstGeom>
        </p:spPr>
      </p:pic>
      <p:pic>
        <p:nvPicPr>
          <p:cNvPr id="61" name="Picture 60" descr="A blue and white logo&#10;&#10;Description automatically generated">
            <a:extLst>
              <a:ext uri="{FF2B5EF4-FFF2-40B4-BE49-F238E27FC236}">
                <a16:creationId xmlns:a16="http://schemas.microsoft.com/office/drawing/2014/main" id="{D14C4AC2-33C7-3F45-EFE6-B00748AAA81C}"/>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326778" y="1331810"/>
            <a:ext cx="2714075" cy="842182"/>
          </a:xfrm>
          <a:prstGeom prst="rect">
            <a:avLst/>
          </a:prstGeom>
        </p:spPr>
      </p:pic>
      <p:pic>
        <p:nvPicPr>
          <p:cNvPr id="65" name="Picture 64" descr="A blue and black text&#10;&#10;Description automatically generated">
            <a:extLst>
              <a:ext uri="{FF2B5EF4-FFF2-40B4-BE49-F238E27FC236}">
                <a16:creationId xmlns:a16="http://schemas.microsoft.com/office/drawing/2014/main" id="{007D74F5-3275-3316-DAA3-98F7483EA30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165424" y="3776433"/>
            <a:ext cx="2255465" cy="517612"/>
          </a:xfrm>
          <a:prstGeom prst="rect">
            <a:avLst/>
          </a:prstGeom>
        </p:spPr>
      </p:pic>
      <p:pic>
        <p:nvPicPr>
          <p:cNvPr id="69" name="Picture 68" descr="A blue text on a white background&#10;&#10;Description automatically generated">
            <a:extLst>
              <a:ext uri="{FF2B5EF4-FFF2-40B4-BE49-F238E27FC236}">
                <a16:creationId xmlns:a16="http://schemas.microsoft.com/office/drawing/2014/main" id="{F0042C31-DDDC-63C0-0EF8-C96A2037CE97}"/>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2564378" y="4408865"/>
            <a:ext cx="3781146" cy="1424416"/>
          </a:xfrm>
          <a:prstGeom prst="rect">
            <a:avLst/>
          </a:prstGeom>
        </p:spPr>
      </p:pic>
      <p:pic>
        <p:nvPicPr>
          <p:cNvPr id="71" name="Picture 70">
            <a:extLst>
              <a:ext uri="{FF2B5EF4-FFF2-40B4-BE49-F238E27FC236}">
                <a16:creationId xmlns:a16="http://schemas.microsoft.com/office/drawing/2014/main" id="{5C4EA880-4E94-B6A5-8729-1FA0968DC9EF}"/>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4568219" y="4674910"/>
            <a:ext cx="4208477" cy="439013"/>
          </a:xfrm>
          <a:prstGeom prst="rect">
            <a:avLst/>
          </a:prstGeom>
        </p:spPr>
      </p:pic>
      <p:sp>
        <p:nvSpPr>
          <p:cNvPr id="16" name="TextBox 15">
            <a:extLst>
              <a:ext uri="{FF2B5EF4-FFF2-40B4-BE49-F238E27FC236}">
                <a16:creationId xmlns:a16="http://schemas.microsoft.com/office/drawing/2014/main" id="{B983FF6E-139D-4093-BF93-E25CDA2B9D4E}"/>
              </a:ext>
            </a:extLst>
          </p:cNvPr>
          <p:cNvSpPr txBox="1"/>
          <p:nvPr userDrawn="1"/>
        </p:nvSpPr>
        <p:spPr>
          <a:xfrm>
            <a:off x="11236029" y="1078379"/>
            <a:ext cx="98995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Gold</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9194431" y="1179116"/>
            <a:ext cx="2949182" cy="2242398"/>
          </a:xfrm>
          <a:custGeom>
            <a:avLst/>
            <a:gdLst>
              <a:gd name="connsiteX0" fmla="*/ 0 w 2949182"/>
              <a:gd name="connsiteY0" fmla="*/ 0 h 2242398"/>
              <a:gd name="connsiteX1" fmla="*/ 560345 w 2949182"/>
              <a:gd name="connsiteY1" fmla="*/ 0 h 2242398"/>
              <a:gd name="connsiteX2" fmla="*/ 1061706 w 2949182"/>
              <a:gd name="connsiteY2" fmla="*/ 0 h 2242398"/>
              <a:gd name="connsiteX3" fmla="*/ 1710526 w 2949182"/>
              <a:gd name="connsiteY3" fmla="*/ 0 h 2242398"/>
              <a:gd name="connsiteX4" fmla="*/ 2270870 w 2949182"/>
              <a:gd name="connsiteY4" fmla="*/ 0 h 2242398"/>
              <a:gd name="connsiteX5" fmla="*/ 2949182 w 2949182"/>
              <a:gd name="connsiteY5" fmla="*/ 0 h 2242398"/>
              <a:gd name="connsiteX6" fmla="*/ 2949182 w 2949182"/>
              <a:gd name="connsiteY6" fmla="*/ 605447 h 2242398"/>
              <a:gd name="connsiteX7" fmla="*/ 2949182 w 2949182"/>
              <a:gd name="connsiteY7" fmla="*/ 1166047 h 2242398"/>
              <a:gd name="connsiteX8" fmla="*/ 2949182 w 2949182"/>
              <a:gd name="connsiteY8" fmla="*/ 1726646 h 2242398"/>
              <a:gd name="connsiteX9" fmla="*/ 2949182 w 2949182"/>
              <a:gd name="connsiteY9" fmla="*/ 2242398 h 2242398"/>
              <a:gd name="connsiteX10" fmla="*/ 2418329 w 2949182"/>
              <a:gd name="connsiteY10" fmla="*/ 2242398 h 2242398"/>
              <a:gd name="connsiteX11" fmla="*/ 1828493 w 2949182"/>
              <a:gd name="connsiteY11" fmla="*/ 2242398 h 2242398"/>
              <a:gd name="connsiteX12" fmla="*/ 1268148 w 2949182"/>
              <a:gd name="connsiteY12" fmla="*/ 2242398 h 2242398"/>
              <a:gd name="connsiteX13" fmla="*/ 619328 w 2949182"/>
              <a:gd name="connsiteY13" fmla="*/ 2242398 h 2242398"/>
              <a:gd name="connsiteX14" fmla="*/ 0 w 2949182"/>
              <a:gd name="connsiteY14" fmla="*/ 2242398 h 2242398"/>
              <a:gd name="connsiteX15" fmla="*/ 0 w 2949182"/>
              <a:gd name="connsiteY15" fmla="*/ 1726646 h 2242398"/>
              <a:gd name="connsiteX16" fmla="*/ 0 w 2949182"/>
              <a:gd name="connsiteY16" fmla="*/ 1166047 h 2242398"/>
              <a:gd name="connsiteX17" fmla="*/ 0 w 2949182"/>
              <a:gd name="connsiteY17" fmla="*/ 627871 h 2242398"/>
              <a:gd name="connsiteX18" fmla="*/ 0 w 2949182"/>
              <a:gd name="connsiteY18" fmla="*/ 0 h 224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9182" h="2242398" extrusionOk="0">
                <a:moveTo>
                  <a:pt x="0" y="0"/>
                </a:moveTo>
                <a:cubicBezTo>
                  <a:pt x="189115" y="-38165"/>
                  <a:pt x="284163" y="12342"/>
                  <a:pt x="560345" y="0"/>
                </a:cubicBezTo>
                <a:cubicBezTo>
                  <a:pt x="836527" y="-12342"/>
                  <a:pt x="814255" y="56366"/>
                  <a:pt x="1061706" y="0"/>
                </a:cubicBezTo>
                <a:cubicBezTo>
                  <a:pt x="1309157" y="-56366"/>
                  <a:pt x="1397508" y="22747"/>
                  <a:pt x="1710526" y="0"/>
                </a:cubicBezTo>
                <a:cubicBezTo>
                  <a:pt x="2023544" y="-22747"/>
                  <a:pt x="2063831" y="65691"/>
                  <a:pt x="2270870" y="0"/>
                </a:cubicBezTo>
                <a:cubicBezTo>
                  <a:pt x="2477909" y="-65691"/>
                  <a:pt x="2648149" y="79141"/>
                  <a:pt x="2949182" y="0"/>
                </a:cubicBezTo>
                <a:cubicBezTo>
                  <a:pt x="2972415" y="298210"/>
                  <a:pt x="2932542" y="347928"/>
                  <a:pt x="2949182" y="605447"/>
                </a:cubicBezTo>
                <a:cubicBezTo>
                  <a:pt x="2965822" y="862966"/>
                  <a:pt x="2944789" y="945523"/>
                  <a:pt x="2949182" y="1166047"/>
                </a:cubicBezTo>
                <a:cubicBezTo>
                  <a:pt x="2953575" y="1386571"/>
                  <a:pt x="2905250" y="1607292"/>
                  <a:pt x="2949182" y="1726646"/>
                </a:cubicBezTo>
                <a:cubicBezTo>
                  <a:pt x="2993114" y="1846000"/>
                  <a:pt x="2897492" y="1990158"/>
                  <a:pt x="2949182" y="2242398"/>
                </a:cubicBezTo>
                <a:cubicBezTo>
                  <a:pt x="2736836" y="2290048"/>
                  <a:pt x="2612098" y="2226587"/>
                  <a:pt x="2418329" y="2242398"/>
                </a:cubicBezTo>
                <a:cubicBezTo>
                  <a:pt x="2224560" y="2258209"/>
                  <a:pt x="2033940" y="2214637"/>
                  <a:pt x="1828493" y="2242398"/>
                </a:cubicBezTo>
                <a:cubicBezTo>
                  <a:pt x="1623046" y="2270159"/>
                  <a:pt x="1432095" y="2190081"/>
                  <a:pt x="1268148" y="2242398"/>
                </a:cubicBezTo>
                <a:cubicBezTo>
                  <a:pt x="1104202" y="2294715"/>
                  <a:pt x="810634" y="2200736"/>
                  <a:pt x="619328" y="2242398"/>
                </a:cubicBezTo>
                <a:cubicBezTo>
                  <a:pt x="428022" y="2284060"/>
                  <a:pt x="291605" y="2223604"/>
                  <a:pt x="0" y="2242398"/>
                </a:cubicBezTo>
                <a:cubicBezTo>
                  <a:pt x="-49270" y="2122233"/>
                  <a:pt x="2833" y="1932657"/>
                  <a:pt x="0" y="1726646"/>
                </a:cubicBezTo>
                <a:cubicBezTo>
                  <a:pt x="-2833" y="1520635"/>
                  <a:pt x="38177" y="1292779"/>
                  <a:pt x="0" y="1166047"/>
                </a:cubicBezTo>
                <a:cubicBezTo>
                  <a:pt x="-38177" y="1039315"/>
                  <a:pt x="58037" y="789237"/>
                  <a:pt x="0" y="627871"/>
                </a:cubicBezTo>
                <a:cubicBezTo>
                  <a:pt x="-58037" y="466505"/>
                  <a:pt x="73632" y="185087"/>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46072" y="2762206"/>
            <a:ext cx="9036979" cy="3152187"/>
          </a:xfrm>
          <a:custGeom>
            <a:avLst/>
            <a:gdLst>
              <a:gd name="connsiteX0" fmla="*/ 0 w 9036979"/>
              <a:gd name="connsiteY0" fmla="*/ 0 h 3152187"/>
              <a:gd name="connsiteX1" fmla="*/ 474441 w 9036979"/>
              <a:gd name="connsiteY1" fmla="*/ 0 h 3152187"/>
              <a:gd name="connsiteX2" fmla="*/ 768143 w 9036979"/>
              <a:gd name="connsiteY2" fmla="*/ 0 h 3152187"/>
              <a:gd name="connsiteX3" fmla="*/ 1513694 w 9036979"/>
              <a:gd name="connsiteY3" fmla="*/ 0 h 3152187"/>
              <a:gd name="connsiteX4" fmla="*/ 1988135 w 9036979"/>
              <a:gd name="connsiteY4" fmla="*/ 0 h 3152187"/>
              <a:gd name="connsiteX5" fmla="*/ 2462577 w 9036979"/>
              <a:gd name="connsiteY5" fmla="*/ 0 h 3152187"/>
              <a:gd name="connsiteX6" fmla="*/ 3208128 w 9036979"/>
              <a:gd name="connsiteY6" fmla="*/ 0 h 3152187"/>
              <a:gd name="connsiteX7" fmla="*/ 3592199 w 9036979"/>
              <a:gd name="connsiteY7" fmla="*/ 0 h 3152187"/>
              <a:gd name="connsiteX8" fmla="*/ 4337750 w 9036979"/>
              <a:gd name="connsiteY8" fmla="*/ 0 h 3152187"/>
              <a:gd name="connsiteX9" fmla="*/ 5083301 w 9036979"/>
              <a:gd name="connsiteY9" fmla="*/ 0 h 3152187"/>
              <a:gd name="connsiteX10" fmla="*/ 5648112 w 9036979"/>
              <a:gd name="connsiteY10" fmla="*/ 0 h 3152187"/>
              <a:gd name="connsiteX11" fmla="*/ 6393663 w 9036979"/>
              <a:gd name="connsiteY11" fmla="*/ 0 h 3152187"/>
              <a:gd name="connsiteX12" fmla="*/ 6868104 w 9036979"/>
              <a:gd name="connsiteY12" fmla="*/ 0 h 3152187"/>
              <a:gd name="connsiteX13" fmla="*/ 7342545 w 9036979"/>
              <a:gd name="connsiteY13" fmla="*/ 0 h 3152187"/>
              <a:gd name="connsiteX14" fmla="*/ 7997726 w 9036979"/>
              <a:gd name="connsiteY14" fmla="*/ 0 h 3152187"/>
              <a:gd name="connsiteX15" fmla="*/ 8472168 w 9036979"/>
              <a:gd name="connsiteY15" fmla="*/ 0 h 3152187"/>
              <a:gd name="connsiteX16" fmla="*/ 9036979 w 9036979"/>
              <a:gd name="connsiteY16" fmla="*/ 0 h 3152187"/>
              <a:gd name="connsiteX17" fmla="*/ 9036979 w 9036979"/>
              <a:gd name="connsiteY17" fmla="*/ 588408 h 3152187"/>
              <a:gd name="connsiteX18" fmla="*/ 9036979 w 9036979"/>
              <a:gd name="connsiteY18" fmla="*/ 1145295 h 3152187"/>
              <a:gd name="connsiteX19" fmla="*/ 9036979 w 9036979"/>
              <a:gd name="connsiteY19" fmla="*/ 1702181 h 3152187"/>
              <a:gd name="connsiteX20" fmla="*/ 9036979 w 9036979"/>
              <a:gd name="connsiteY20" fmla="*/ 2132980 h 3152187"/>
              <a:gd name="connsiteX21" fmla="*/ 9036979 w 9036979"/>
              <a:gd name="connsiteY21" fmla="*/ 2595301 h 3152187"/>
              <a:gd name="connsiteX22" fmla="*/ 9036979 w 9036979"/>
              <a:gd name="connsiteY22" fmla="*/ 3152187 h 3152187"/>
              <a:gd name="connsiteX23" fmla="*/ 8562538 w 9036979"/>
              <a:gd name="connsiteY23" fmla="*/ 3152187 h 3152187"/>
              <a:gd name="connsiteX24" fmla="*/ 7997726 w 9036979"/>
              <a:gd name="connsiteY24" fmla="*/ 3152187 h 3152187"/>
              <a:gd name="connsiteX25" fmla="*/ 7704025 w 9036979"/>
              <a:gd name="connsiteY25" fmla="*/ 3152187 h 3152187"/>
              <a:gd name="connsiteX26" fmla="*/ 7410323 w 9036979"/>
              <a:gd name="connsiteY26" fmla="*/ 3152187 h 3152187"/>
              <a:gd name="connsiteX27" fmla="*/ 6845512 w 9036979"/>
              <a:gd name="connsiteY27" fmla="*/ 3152187 h 3152187"/>
              <a:gd name="connsiteX28" fmla="*/ 6461440 w 9036979"/>
              <a:gd name="connsiteY28" fmla="*/ 3152187 h 3152187"/>
              <a:gd name="connsiteX29" fmla="*/ 5806259 w 9036979"/>
              <a:gd name="connsiteY29" fmla="*/ 3152187 h 3152187"/>
              <a:gd name="connsiteX30" fmla="*/ 5422187 w 9036979"/>
              <a:gd name="connsiteY30" fmla="*/ 3152187 h 3152187"/>
              <a:gd name="connsiteX31" fmla="*/ 4767006 w 9036979"/>
              <a:gd name="connsiteY31" fmla="*/ 3152187 h 3152187"/>
              <a:gd name="connsiteX32" fmla="*/ 4473305 w 9036979"/>
              <a:gd name="connsiteY32" fmla="*/ 3152187 h 3152187"/>
              <a:gd name="connsiteX33" fmla="*/ 3818124 w 9036979"/>
              <a:gd name="connsiteY33" fmla="*/ 3152187 h 3152187"/>
              <a:gd name="connsiteX34" fmla="*/ 3434052 w 9036979"/>
              <a:gd name="connsiteY34" fmla="*/ 3152187 h 3152187"/>
              <a:gd name="connsiteX35" fmla="*/ 3140350 w 9036979"/>
              <a:gd name="connsiteY35" fmla="*/ 3152187 h 3152187"/>
              <a:gd name="connsiteX36" fmla="*/ 2756279 w 9036979"/>
              <a:gd name="connsiteY36" fmla="*/ 3152187 h 3152187"/>
              <a:gd name="connsiteX37" fmla="*/ 2101098 w 9036979"/>
              <a:gd name="connsiteY37" fmla="*/ 3152187 h 3152187"/>
              <a:gd name="connsiteX38" fmla="*/ 1717026 w 9036979"/>
              <a:gd name="connsiteY38" fmla="*/ 3152187 h 3152187"/>
              <a:gd name="connsiteX39" fmla="*/ 1423324 w 9036979"/>
              <a:gd name="connsiteY39" fmla="*/ 3152187 h 3152187"/>
              <a:gd name="connsiteX40" fmla="*/ 1039253 w 9036979"/>
              <a:gd name="connsiteY40" fmla="*/ 3152187 h 3152187"/>
              <a:gd name="connsiteX41" fmla="*/ 564811 w 9036979"/>
              <a:gd name="connsiteY41" fmla="*/ 3152187 h 3152187"/>
              <a:gd name="connsiteX42" fmla="*/ 0 w 9036979"/>
              <a:gd name="connsiteY42" fmla="*/ 3152187 h 3152187"/>
              <a:gd name="connsiteX43" fmla="*/ 0 w 9036979"/>
              <a:gd name="connsiteY43" fmla="*/ 2689866 h 3152187"/>
              <a:gd name="connsiteX44" fmla="*/ 0 w 9036979"/>
              <a:gd name="connsiteY44" fmla="*/ 2227545 h 3152187"/>
              <a:gd name="connsiteX45" fmla="*/ 0 w 9036979"/>
              <a:gd name="connsiteY45" fmla="*/ 1702181 h 3152187"/>
              <a:gd name="connsiteX46" fmla="*/ 0 w 9036979"/>
              <a:gd name="connsiteY46" fmla="*/ 1176816 h 3152187"/>
              <a:gd name="connsiteX47" fmla="*/ 0 w 9036979"/>
              <a:gd name="connsiteY47" fmla="*/ 651452 h 3152187"/>
              <a:gd name="connsiteX48" fmla="*/ 0 w 9036979"/>
              <a:gd name="connsiteY48" fmla="*/ 0 h 315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036979" h="3152187" extrusionOk="0">
                <a:moveTo>
                  <a:pt x="0" y="0"/>
                </a:moveTo>
                <a:cubicBezTo>
                  <a:pt x="149825" y="-20343"/>
                  <a:pt x="253612" y="21668"/>
                  <a:pt x="474441" y="0"/>
                </a:cubicBezTo>
                <a:cubicBezTo>
                  <a:pt x="695270" y="-21668"/>
                  <a:pt x="654742" y="1240"/>
                  <a:pt x="768143" y="0"/>
                </a:cubicBezTo>
                <a:cubicBezTo>
                  <a:pt x="881544" y="-1240"/>
                  <a:pt x="1307828" y="79031"/>
                  <a:pt x="1513694" y="0"/>
                </a:cubicBezTo>
                <a:cubicBezTo>
                  <a:pt x="1719560" y="-79031"/>
                  <a:pt x="1860252" y="43357"/>
                  <a:pt x="1988135" y="0"/>
                </a:cubicBezTo>
                <a:cubicBezTo>
                  <a:pt x="2116018" y="-43357"/>
                  <a:pt x="2359296" y="40914"/>
                  <a:pt x="2462577" y="0"/>
                </a:cubicBezTo>
                <a:cubicBezTo>
                  <a:pt x="2565858" y="-40914"/>
                  <a:pt x="2966868" y="44812"/>
                  <a:pt x="3208128" y="0"/>
                </a:cubicBezTo>
                <a:cubicBezTo>
                  <a:pt x="3449388" y="-44812"/>
                  <a:pt x="3496563" y="24214"/>
                  <a:pt x="3592199" y="0"/>
                </a:cubicBezTo>
                <a:cubicBezTo>
                  <a:pt x="3687835" y="-24214"/>
                  <a:pt x="4041190" y="60325"/>
                  <a:pt x="4337750" y="0"/>
                </a:cubicBezTo>
                <a:cubicBezTo>
                  <a:pt x="4634310" y="-60325"/>
                  <a:pt x="4874560" y="50977"/>
                  <a:pt x="5083301" y="0"/>
                </a:cubicBezTo>
                <a:cubicBezTo>
                  <a:pt x="5292042" y="-50977"/>
                  <a:pt x="5444477" y="34054"/>
                  <a:pt x="5648112" y="0"/>
                </a:cubicBezTo>
                <a:cubicBezTo>
                  <a:pt x="5851747" y="-34054"/>
                  <a:pt x="6028568" y="82707"/>
                  <a:pt x="6393663" y="0"/>
                </a:cubicBezTo>
                <a:cubicBezTo>
                  <a:pt x="6758758" y="-82707"/>
                  <a:pt x="6718719" y="45046"/>
                  <a:pt x="6868104" y="0"/>
                </a:cubicBezTo>
                <a:cubicBezTo>
                  <a:pt x="7017489" y="-45046"/>
                  <a:pt x="7223651" y="47598"/>
                  <a:pt x="7342545" y="0"/>
                </a:cubicBezTo>
                <a:cubicBezTo>
                  <a:pt x="7461439" y="-47598"/>
                  <a:pt x="7677366" y="48798"/>
                  <a:pt x="7997726" y="0"/>
                </a:cubicBezTo>
                <a:cubicBezTo>
                  <a:pt x="8318086" y="-48798"/>
                  <a:pt x="8312735" y="3162"/>
                  <a:pt x="8472168" y="0"/>
                </a:cubicBezTo>
                <a:cubicBezTo>
                  <a:pt x="8631601" y="-3162"/>
                  <a:pt x="8814492" y="34595"/>
                  <a:pt x="9036979" y="0"/>
                </a:cubicBezTo>
                <a:cubicBezTo>
                  <a:pt x="9100777" y="230375"/>
                  <a:pt x="8982259" y="360186"/>
                  <a:pt x="9036979" y="588408"/>
                </a:cubicBezTo>
                <a:cubicBezTo>
                  <a:pt x="9091699" y="816630"/>
                  <a:pt x="8974314" y="986034"/>
                  <a:pt x="9036979" y="1145295"/>
                </a:cubicBezTo>
                <a:cubicBezTo>
                  <a:pt x="9099644" y="1304556"/>
                  <a:pt x="8980761" y="1524837"/>
                  <a:pt x="9036979" y="1702181"/>
                </a:cubicBezTo>
                <a:cubicBezTo>
                  <a:pt x="9093197" y="1879525"/>
                  <a:pt x="9017876" y="1941383"/>
                  <a:pt x="9036979" y="2132980"/>
                </a:cubicBezTo>
                <a:cubicBezTo>
                  <a:pt x="9056082" y="2324577"/>
                  <a:pt x="9031094" y="2469690"/>
                  <a:pt x="9036979" y="2595301"/>
                </a:cubicBezTo>
                <a:cubicBezTo>
                  <a:pt x="9042864" y="2720912"/>
                  <a:pt x="9014032" y="2898242"/>
                  <a:pt x="9036979" y="3152187"/>
                </a:cubicBezTo>
                <a:cubicBezTo>
                  <a:pt x="8838393" y="3185222"/>
                  <a:pt x="8782775" y="3098817"/>
                  <a:pt x="8562538" y="3152187"/>
                </a:cubicBezTo>
                <a:cubicBezTo>
                  <a:pt x="8342301" y="3205557"/>
                  <a:pt x="8141522" y="3131804"/>
                  <a:pt x="7997726" y="3152187"/>
                </a:cubicBezTo>
                <a:cubicBezTo>
                  <a:pt x="7853930" y="3172570"/>
                  <a:pt x="7828112" y="3150784"/>
                  <a:pt x="7704025" y="3152187"/>
                </a:cubicBezTo>
                <a:cubicBezTo>
                  <a:pt x="7579938" y="3153590"/>
                  <a:pt x="7487938" y="3150314"/>
                  <a:pt x="7410323" y="3152187"/>
                </a:cubicBezTo>
                <a:cubicBezTo>
                  <a:pt x="7332708" y="3154060"/>
                  <a:pt x="7007470" y="3139238"/>
                  <a:pt x="6845512" y="3152187"/>
                </a:cubicBezTo>
                <a:cubicBezTo>
                  <a:pt x="6683554" y="3165136"/>
                  <a:pt x="6590266" y="3125162"/>
                  <a:pt x="6461440" y="3152187"/>
                </a:cubicBezTo>
                <a:cubicBezTo>
                  <a:pt x="6332614" y="3179212"/>
                  <a:pt x="6067392" y="3125634"/>
                  <a:pt x="5806259" y="3152187"/>
                </a:cubicBezTo>
                <a:cubicBezTo>
                  <a:pt x="5545126" y="3178740"/>
                  <a:pt x="5550563" y="3150638"/>
                  <a:pt x="5422187" y="3152187"/>
                </a:cubicBezTo>
                <a:cubicBezTo>
                  <a:pt x="5293811" y="3153736"/>
                  <a:pt x="4974513" y="3135896"/>
                  <a:pt x="4767006" y="3152187"/>
                </a:cubicBezTo>
                <a:cubicBezTo>
                  <a:pt x="4559499" y="3168478"/>
                  <a:pt x="4554898" y="3148443"/>
                  <a:pt x="4473305" y="3152187"/>
                </a:cubicBezTo>
                <a:cubicBezTo>
                  <a:pt x="4391712" y="3155931"/>
                  <a:pt x="4057567" y="3132439"/>
                  <a:pt x="3818124" y="3152187"/>
                </a:cubicBezTo>
                <a:cubicBezTo>
                  <a:pt x="3578681" y="3171935"/>
                  <a:pt x="3604683" y="3148361"/>
                  <a:pt x="3434052" y="3152187"/>
                </a:cubicBezTo>
                <a:cubicBezTo>
                  <a:pt x="3263421" y="3156013"/>
                  <a:pt x="3220131" y="3131559"/>
                  <a:pt x="3140350" y="3152187"/>
                </a:cubicBezTo>
                <a:cubicBezTo>
                  <a:pt x="3060569" y="3172815"/>
                  <a:pt x="2945523" y="3146155"/>
                  <a:pt x="2756279" y="3152187"/>
                </a:cubicBezTo>
                <a:cubicBezTo>
                  <a:pt x="2567035" y="3158219"/>
                  <a:pt x="2298590" y="3121338"/>
                  <a:pt x="2101098" y="3152187"/>
                </a:cubicBezTo>
                <a:cubicBezTo>
                  <a:pt x="1903606" y="3183036"/>
                  <a:pt x="1807220" y="3148604"/>
                  <a:pt x="1717026" y="3152187"/>
                </a:cubicBezTo>
                <a:cubicBezTo>
                  <a:pt x="1626832" y="3155770"/>
                  <a:pt x="1569844" y="3138368"/>
                  <a:pt x="1423324" y="3152187"/>
                </a:cubicBezTo>
                <a:cubicBezTo>
                  <a:pt x="1276804" y="3166006"/>
                  <a:pt x="1195921" y="3137366"/>
                  <a:pt x="1039253" y="3152187"/>
                </a:cubicBezTo>
                <a:cubicBezTo>
                  <a:pt x="882585" y="3167008"/>
                  <a:pt x="703078" y="3107916"/>
                  <a:pt x="564811" y="3152187"/>
                </a:cubicBezTo>
                <a:cubicBezTo>
                  <a:pt x="426544" y="3196458"/>
                  <a:pt x="194034" y="3094151"/>
                  <a:pt x="0" y="3152187"/>
                </a:cubicBezTo>
                <a:cubicBezTo>
                  <a:pt x="-35741" y="2996936"/>
                  <a:pt x="36651" y="2804746"/>
                  <a:pt x="0" y="2689866"/>
                </a:cubicBezTo>
                <a:cubicBezTo>
                  <a:pt x="-36651" y="2574986"/>
                  <a:pt x="15522" y="2413931"/>
                  <a:pt x="0" y="2227545"/>
                </a:cubicBezTo>
                <a:cubicBezTo>
                  <a:pt x="-15522" y="2041159"/>
                  <a:pt x="58073" y="1899243"/>
                  <a:pt x="0" y="1702181"/>
                </a:cubicBezTo>
                <a:cubicBezTo>
                  <a:pt x="-58073" y="1505119"/>
                  <a:pt x="31684" y="1437632"/>
                  <a:pt x="0" y="1176816"/>
                </a:cubicBezTo>
                <a:cubicBezTo>
                  <a:pt x="-31684" y="916000"/>
                  <a:pt x="44760" y="822953"/>
                  <a:pt x="0" y="651452"/>
                </a:cubicBezTo>
                <a:cubicBezTo>
                  <a:pt x="-44760" y="479951"/>
                  <a:pt x="48185" y="281052"/>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3" name="Picture 62" descr="A purple letters on a black background&#10;&#10;Description automatically generated">
            <a:extLst>
              <a:ext uri="{FF2B5EF4-FFF2-40B4-BE49-F238E27FC236}">
                <a16:creationId xmlns:a16="http://schemas.microsoft.com/office/drawing/2014/main" id="{071DA345-3FD9-B09E-54FA-01F06409BC49}"/>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160401" y="3856647"/>
            <a:ext cx="4796299" cy="667085"/>
          </a:xfrm>
          <a:prstGeom prst="rect">
            <a:avLst/>
          </a:prstGeom>
        </p:spPr>
      </p:pic>
      <p:sp>
        <p:nvSpPr>
          <p:cNvPr id="15" name="TextBox 14">
            <a:extLst>
              <a:ext uri="{FF2B5EF4-FFF2-40B4-BE49-F238E27FC236}">
                <a16:creationId xmlns:a16="http://schemas.microsoft.com/office/drawing/2014/main" id="{222B4632-0054-4743-800E-AD4E07026600}"/>
              </a:ext>
            </a:extLst>
          </p:cNvPr>
          <p:cNvSpPr txBox="1"/>
          <p:nvPr userDrawn="1"/>
        </p:nvSpPr>
        <p:spPr>
          <a:xfrm>
            <a:off x="7587065" y="272933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Tree>
    <p:extLst>
      <p:ext uri="{BB962C8B-B14F-4D97-AF65-F5344CB8AC3E}">
        <p14:creationId xmlns:p14="http://schemas.microsoft.com/office/powerpoint/2010/main" val="3362888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5613" y="245534"/>
            <a:ext cx="8040774" cy="3706959"/>
          </a:xfrm>
          <a:prstGeom prst="rect">
            <a:avLst/>
          </a:prstGeom>
        </p:spPr>
      </p:pic>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57299" y="4216248"/>
            <a:ext cx="9897036" cy="2123658"/>
          </a:xfrm>
          <a:prstGeom prst="rect">
            <a:avLst/>
          </a:prstGeom>
          <a:noFill/>
        </p:spPr>
        <p:txBody>
          <a:bodyPr wrap="square" rtlCol="0">
            <a:spAutoFit/>
          </a:bodyPr>
          <a:lstStyle/>
          <a:p>
            <a:pPr algn="ctr"/>
            <a:r>
              <a:rPr lang="en-GB" sz="4400" dirty="0"/>
              <a:t>Monthly Meetings</a:t>
            </a:r>
            <a:br>
              <a:rPr lang="en-GB" sz="4400" dirty="0"/>
            </a:br>
            <a:r>
              <a:rPr lang="en-GB" sz="4400" dirty="0"/>
              <a:t>3rd Wednesday of each month </a:t>
            </a:r>
            <a:br>
              <a:rPr lang="en-GB" sz="4400" dirty="0"/>
            </a:br>
            <a:r>
              <a:rPr lang="en-GB" sz="4400" dirty="0"/>
              <a:t>jssug.org</a:t>
            </a:r>
            <a:endParaRPr lang="en-US" sz="4400" b="0" i="0" dirty="0" err="1">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596276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C022148E-A118-4C81-BD07-C2FDB656F5C0}"/>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33" name="Content Placeholder 2">
            <a:extLst>
              <a:ext uri="{FF2B5EF4-FFF2-40B4-BE49-F238E27FC236}">
                <a16:creationId xmlns:a16="http://schemas.microsoft.com/office/drawing/2014/main" id="{69C0475C-10A6-4832-A8CB-FD4A54DE3068}"/>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34" name="Content Placeholder 2">
            <a:extLst>
              <a:ext uri="{FF2B5EF4-FFF2-40B4-BE49-F238E27FC236}">
                <a16:creationId xmlns:a16="http://schemas.microsoft.com/office/drawing/2014/main" id="{A2D07DB7-7A1F-4BA3-832B-AD0119F2AC2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5" name="Content Placeholder 2">
            <a:extLst>
              <a:ext uri="{FF2B5EF4-FFF2-40B4-BE49-F238E27FC236}">
                <a16:creationId xmlns:a16="http://schemas.microsoft.com/office/drawing/2014/main" id="{9E95EA5C-DB1A-4340-9A9B-6FBA15131DCC}"/>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36" name="Picture 35">
            <a:extLst>
              <a:ext uri="{FF2B5EF4-FFF2-40B4-BE49-F238E27FC236}">
                <a16:creationId xmlns:a16="http://schemas.microsoft.com/office/drawing/2014/main" id="{4F739FB1-E9E4-486C-9F12-3B357C6B62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4499" y="4381629"/>
            <a:ext cx="4412959" cy="2034463"/>
          </a:xfrm>
          <a:prstGeom prst="rect">
            <a:avLst/>
          </a:prstGeom>
        </p:spPr>
      </p:pic>
      <p:pic>
        <p:nvPicPr>
          <p:cNvPr id="37" name="Picture 36">
            <a:extLst>
              <a:ext uri="{FF2B5EF4-FFF2-40B4-BE49-F238E27FC236}">
                <a16:creationId xmlns:a16="http://schemas.microsoft.com/office/drawing/2014/main" id="{3FBD7D9D-79E9-4C49-A6A9-18BA276C10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24541" y="310289"/>
            <a:ext cx="7645971" cy="1063486"/>
          </a:xfrm>
          <a:prstGeom prst="rect">
            <a:avLst/>
          </a:prstGeom>
        </p:spPr>
      </p:pic>
      <p:pic>
        <p:nvPicPr>
          <p:cNvPr id="39" name="Picture 38">
            <a:extLst>
              <a:ext uri="{FF2B5EF4-FFF2-40B4-BE49-F238E27FC236}">
                <a16:creationId xmlns:a16="http://schemas.microsoft.com/office/drawing/2014/main" id="{D3634AEE-798E-45DB-BA4A-87DC9C08E1C5}"/>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40" name="TextBox 39">
            <a:extLst>
              <a:ext uri="{FF2B5EF4-FFF2-40B4-BE49-F238E27FC236}">
                <a16:creationId xmlns:a16="http://schemas.microsoft.com/office/drawing/2014/main" id="{D17DE9BB-E60E-4883-8AF9-ADD27D8F133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118702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2368119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CC10A771-D7B9-2CEE-FCF7-C3C32B29B6E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1008644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713F7414-EE94-C1A2-CE70-D3094513C03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80730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DAFC70CF-331E-CD28-85CE-30ACA2ABD17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194910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63276714-1953-F5CE-DB6A-272B2A35CC6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27736111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EDFC6E8E-9E75-E194-A7D4-D256433925C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241530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89170E90-19D4-132E-89AC-C832661926F7}"/>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1648109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24135476-C123-43B5-772A-CF411D6F3DF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21749881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C5C8FE99-28BD-7B65-2DEA-A1C781E96BB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3771132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4" name="Picture 3">
            <a:extLst>
              <a:ext uri="{FF2B5EF4-FFF2-40B4-BE49-F238E27FC236}">
                <a16:creationId xmlns:a16="http://schemas.microsoft.com/office/drawing/2014/main" id="{8E2BCC9C-7D4A-A313-AD74-1B8FC98337E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1263309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25AE4103-AB1C-2DC3-EE30-8EF6FEDC3C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38354084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8051599D-B07E-69D8-C1C7-77D94EB1801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pic>
        <p:nvPicPr>
          <p:cNvPr id="7" name="Picture 6">
            <a:extLst>
              <a:ext uri="{FF2B5EF4-FFF2-40B4-BE49-F238E27FC236}">
                <a16:creationId xmlns:a16="http://schemas.microsoft.com/office/drawing/2014/main" id="{DE04CE1D-DB63-7DA5-AC34-813857F00C5D}"/>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93527" y="255320"/>
            <a:ext cx="4091797" cy="569132"/>
          </a:xfrm>
          <a:prstGeom prst="rect">
            <a:avLst/>
          </a:prstGeom>
        </p:spPr>
      </p:pic>
    </p:spTree>
    <p:extLst>
      <p:ext uri="{BB962C8B-B14F-4D97-AF65-F5344CB8AC3E}">
        <p14:creationId xmlns:p14="http://schemas.microsoft.com/office/powerpoint/2010/main" val="22124073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2BD143C9-2B1B-7862-8AA3-152E58BEB08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pic>
        <p:nvPicPr>
          <p:cNvPr id="4" name="Picture 3">
            <a:extLst>
              <a:ext uri="{FF2B5EF4-FFF2-40B4-BE49-F238E27FC236}">
                <a16:creationId xmlns:a16="http://schemas.microsoft.com/office/drawing/2014/main" id="{3BC2E1AF-7D56-7DBC-847D-E70E169A7D13}"/>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93527" y="255320"/>
            <a:ext cx="4091797" cy="569132"/>
          </a:xfrm>
          <a:prstGeom prst="rect">
            <a:avLst/>
          </a:prstGeom>
        </p:spPr>
      </p:pic>
    </p:spTree>
    <p:extLst>
      <p:ext uri="{BB962C8B-B14F-4D97-AF65-F5344CB8AC3E}">
        <p14:creationId xmlns:p14="http://schemas.microsoft.com/office/powerpoint/2010/main" val="2119010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860784" y="2839919"/>
            <a:ext cx="8470431" cy="1178161"/>
          </a:xfrm>
          <a:prstGeom prst="rect">
            <a:avLst/>
          </a:prstGeom>
        </p:spPr>
      </p:pic>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831942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 name="Picture 1">
            <a:extLst>
              <a:ext uri="{FF2B5EF4-FFF2-40B4-BE49-F238E27FC236}">
                <a16:creationId xmlns:a16="http://schemas.microsoft.com/office/drawing/2014/main" id="{C8A19C44-56B4-CCD5-4F30-2C6F5EDCBD8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399626" y="6054083"/>
            <a:ext cx="4746713" cy="660225"/>
          </a:xfrm>
          <a:prstGeom prst="rect">
            <a:avLst/>
          </a:prstGeom>
        </p:spPr>
      </p:pic>
    </p:spTree>
    <p:extLst>
      <p:ext uri="{BB962C8B-B14F-4D97-AF65-F5344CB8AC3E}">
        <p14:creationId xmlns:p14="http://schemas.microsoft.com/office/powerpoint/2010/main" val="2964384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 id="214748431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315" r:id="rId21"/>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936259688"/>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png"/></Relationships>
</file>

<file path=ppt/slides/_rels/slide20.xml.rels><?xml version="1.0" encoding="UTF-8" standalone="yes"?>
<Relationships xmlns="http://schemas.openxmlformats.org/package/2006/relationships"><Relationship Id="rId8" Type="http://schemas.openxmlformats.org/officeDocument/2006/relationships/hyperlink" Target="https://portal.vision.cognitive.azure.com/gallery/featured" TargetMode="External"/><Relationship Id="rId3" Type="http://schemas.openxmlformats.org/officeDocument/2006/relationships/hyperlink" Target="https://www.youtube.com/watch?v=vaCev1NwQr8" TargetMode="External"/><Relationship Id="rId7" Type="http://schemas.openxmlformats.org/officeDocument/2006/relationships/hyperlink" Target="https://speech.microsoft.com/porta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language.cognitive.azure.com/home" TargetMode="External"/><Relationship Id="rId11" Type="http://schemas.openxmlformats.org/officeDocument/2006/relationships/hyperlink" Target="https://devblogs.microsoft.com/azure-sql/chat-with-your-data-azure-sql-database/" TargetMode="External"/><Relationship Id="rId5" Type="http://schemas.openxmlformats.org/officeDocument/2006/relationships/hyperlink" Target="https://www.youtube.com/watch?v=cQ_PrTybIMc" TargetMode="External"/><Relationship Id="rId10" Type="http://schemas.openxmlformats.org/officeDocument/2006/relationships/hyperlink" Target="https://cloudblogs.microsoft.com/sqlserver/2023/06/14/secure-your-ai-using-sql-server-machine-learning-with-microsoft-azure-openai-services/" TargetMode="External"/><Relationship Id="rId4" Type="http://schemas.openxmlformats.org/officeDocument/2006/relationships/hyperlink" Target="https://techcommunity.microsoft.com/t5/azure-sql-blog/introducing-github-copilot-for-azure-data-studio/ba-p/3829511" TargetMode="External"/><Relationship Id="rId9" Type="http://schemas.openxmlformats.org/officeDocument/2006/relationships/hyperlink" Target="https://devblogs.microsoft.com/azure-sql/using-openai-rest-endpoints-with-azure-sql-databas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hyperlink" Target="https://www.amazon.com/Pro-Database-Migration-Azure-Modernization/dp/148428229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val.datasaturday.no/13835231855688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60.jpg"/><Relationship Id="rId5" Type="http://schemas.openxmlformats.org/officeDocument/2006/relationships/hyperlink" Target="https://github.com/sqlatspeed/2024_presentations" TargetMode="External"/><Relationship Id="rId10" Type="http://schemas.openxmlformats.org/officeDocument/2006/relationships/image" Target="../media/image64.png"/><Relationship Id="rId4" Type="http://schemas.openxmlformats.org/officeDocument/2006/relationships/hyperlink" Target="http://www.sqlatspeed.com/" TargetMode="External"/><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hyperlink" Target="http://www.sqlatspeed.com/" TargetMode="External"/><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val.datasaturday.no/13835231855688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68.sv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Use AI To Make Your Data Job Easier</a:t>
            </a:r>
            <a:br>
              <a:rPr lang="en-US" dirty="0"/>
            </a:br>
            <a:r>
              <a:rPr lang="en-US" dirty="0"/>
              <a:t>(and More Fun)</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400" y="5593812"/>
            <a:ext cx="5805616" cy="411572"/>
          </a:xfrm>
        </p:spPr>
        <p:txBody>
          <a:bodyPr/>
          <a:lstStyle/>
          <a:p>
            <a:r>
              <a:rPr lang="en-US" dirty="0"/>
              <a:t>Data Saturday Oslo – August 31, 2024</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Azure Cognitive Services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Speech</a:t>
            </a:r>
          </a:p>
          <a:p>
            <a:endParaRPr lang="en-US" dirty="0"/>
          </a:p>
          <a:p>
            <a:r>
              <a:rPr lang="en-US" dirty="0"/>
              <a:t>Language</a:t>
            </a:r>
          </a:p>
          <a:p>
            <a:endParaRPr lang="en-US" dirty="0"/>
          </a:p>
          <a:p>
            <a:r>
              <a:rPr lang="en-US" dirty="0"/>
              <a:t>Translator</a:t>
            </a:r>
          </a:p>
          <a:p>
            <a:endParaRPr lang="en-US" dirty="0"/>
          </a:p>
          <a:p>
            <a:r>
              <a:rPr lang="en-US" dirty="0"/>
              <a:t>Vision</a:t>
            </a:r>
          </a:p>
          <a:p>
            <a:endParaRPr lang="en-US" dirty="0"/>
          </a:p>
          <a:p>
            <a:r>
              <a:rPr lang="en-US" dirty="0"/>
              <a:t>Azure OpenAI</a:t>
            </a:r>
          </a:p>
          <a:p>
            <a:endParaRPr lang="en-US" dirty="0"/>
          </a:p>
          <a:p>
            <a:r>
              <a:rPr lang="en-US" dirty="0"/>
              <a:t>Rebranding over time (quickly) as Azure AI</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How Can I Use Azure AI APIs?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Logic Apps</a:t>
            </a:r>
          </a:p>
          <a:p>
            <a:endParaRPr lang="en-US" dirty="0"/>
          </a:p>
          <a:p>
            <a:r>
              <a:rPr lang="en-US" dirty="0"/>
              <a:t>Power BI</a:t>
            </a:r>
          </a:p>
          <a:p>
            <a:endParaRPr lang="en-US" dirty="0"/>
          </a:p>
          <a:p>
            <a:r>
              <a:rPr lang="en-US" dirty="0"/>
              <a:t>Power Apps</a:t>
            </a:r>
          </a:p>
          <a:p>
            <a:endParaRPr lang="en-US" dirty="0"/>
          </a:p>
          <a:p>
            <a:r>
              <a:rPr lang="en-US" dirty="0"/>
              <a:t>Power Automate</a:t>
            </a:r>
          </a:p>
          <a:p>
            <a:endParaRPr lang="en-US" dirty="0"/>
          </a:p>
          <a:p>
            <a:r>
              <a:rPr lang="en-US" dirty="0"/>
              <a:t>Studio “experiences”</a:t>
            </a:r>
          </a:p>
          <a:p>
            <a:endParaRPr lang="en-US" dirty="0"/>
          </a:p>
          <a:p>
            <a:r>
              <a:rPr lang="en-US" dirty="0"/>
              <a:t>REST API calls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dirty="0"/>
              <a:t>AI-Powered </a:t>
            </a:r>
            <a:br>
              <a:rPr lang="en-US" dirty="0"/>
            </a:br>
            <a:r>
              <a:rPr lang="en-US" dirty="0"/>
              <a:t>New Employee Welcome Bot</a:t>
            </a:r>
          </a:p>
        </p:txBody>
      </p:sp>
      <p:pic>
        <p:nvPicPr>
          <p:cNvPr id="4" name="Picture 3" descr="Bender from Futurama">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959" y="1008902"/>
            <a:ext cx="7266764" cy="4840195"/>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3970421"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FOX/Comedy Central</a:t>
            </a:r>
          </a:p>
        </p:txBody>
      </p:sp>
    </p:spTree>
    <p:extLst>
      <p:ext uri="{BB962C8B-B14F-4D97-AF65-F5344CB8AC3E}">
        <p14:creationId xmlns:p14="http://schemas.microsoft.com/office/powerpoint/2010/main" val="29562200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dirty="0"/>
              <a:t>Copilot in </a:t>
            </a:r>
            <a:br>
              <a:rPr lang="en-US" dirty="0"/>
            </a:br>
            <a:r>
              <a:rPr lang="en-US" dirty="0"/>
              <a:t>Azure Data Studio</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84356" y="586688"/>
            <a:ext cx="6981567" cy="5730257"/>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3970421"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Alamy</a:t>
            </a: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28120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sz="3200" dirty="0"/>
              <a:t>AI Responds to Angry Emails</a:t>
            </a:r>
            <a:br>
              <a:rPr lang="en-US" sz="3200" dirty="0"/>
            </a:br>
            <a:r>
              <a:rPr lang="en-US" sz="3200" dirty="0"/>
              <a:t>with </a:t>
            </a:r>
            <a:br>
              <a:rPr lang="en-US" sz="3200" dirty="0"/>
            </a:br>
            <a:r>
              <a:rPr lang="en-US" sz="3200" dirty="0"/>
              <a:t>Power Automate</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23822" y="573046"/>
            <a:ext cx="5711908" cy="5711908"/>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4563545"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DriveTribe</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Facebook/BBC</a:t>
            </a:r>
          </a:p>
        </p:txBody>
      </p:sp>
    </p:spTree>
    <p:extLst>
      <p:ext uri="{BB962C8B-B14F-4D97-AF65-F5344CB8AC3E}">
        <p14:creationId xmlns:p14="http://schemas.microsoft.com/office/powerpoint/2010/main" val="505697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sz="3200" dirty="0"/>
              <a:t>AI Writes “A Song”…and Performs It?</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9540" y="959710"/>
            <a:ext cx="7054507" cy="4749112"/>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4563545"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Getty Images/</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iStockPhoto</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704604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sz="3200" dirty="0"/>
              <a:t>ChatGPT, Meet My Database</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9540" y="982764"/>
            <a:ext cx="7054507" cy="4703004"/>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4563545"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New Line Cinema </a:t>
            </a:r>
          </a:p>
        </p:txBody>
      </p:sp>
    </p:spTree>
    <p:extLst>
      <p:ext uri="{BB962C8B-B14F-4D97-AF65-F5344CB8AC3E}">
        <p14:creationId xmlns:p14="http://schemas.microsoft.com/office/powerpoint/2010/main" val="235155043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sz="3200" dirty="0"/>
              <a:t>Database, Meet ChatGPT</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9540" y="982764"/>
            <a:ext cx="7054507" cy="4703004"/>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4563545"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New Line Cinema </a:t>
            </a:r>
          </a:p>
        </p:txBody>
      </p:sp>
    </p:spTree>
    <p:extLst>
      <p:ext uri="{BB962C8B-B14F-4D97-AF65-F5344CB8AC3E}">
        <p14:creationId xmlns:p14="http://schemas.microsoft.com/office/powerpoint/2010/main" val="12884011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What Comes Next?</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Deplo</a:t>
            </a:r>
            <a:r>
              <a:rPr lang="en-US" dirty="0">
                <a:solidFill>
                  <a:srgbClr val="202124"/>
                </a:solidFill>
                <a:latin typeface="arial" panose="020B0604020202020204" pitchFamily="34" charset="0"/>
              </a:rPr>
              <a:t>y Copilot from chat playground in OpenAI Studio</a:t>
            </a:r>
            <a:endParaRPr lang="en-US" b="0" i="0" dirty="0">
              <a:solidFill>
                <a:srgbClr val="202124"/>
              </a:solidFill>
              <a:effectLst/>
              <a:latin typeface="arial" panose="020B0604020202020204" pitchFamily="34" charset="0"/>
            </a:endParaRP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Vector Search in Azure SQL Database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RAG (Retrieval Augmented Generation) calling OpenAI from Azure SQL Database</a:t>
            </a:r>
          </a:p>
          <a:p>
            <a:pPr lvl="1"/>
            <a:r>
              <a:rPr lang="en-US" dirty="0">
                <a:solidFill>
                  <a:srgbClr val="202124"/>
                </a:solidFill>
                <a:latin typeface="arial" panose="020B0604020202020204" pitchFamily="34" charset="0"/>
              </a:rPr>
              <a:t>Refines LLMs with external data from our database</a:t>
            </a:r>
            <a:endParaRPr lang="en-US" b="0" i="0" dirty="0">
              <a:solidFill>
                <a:srgbClr val="202124"/>
              </a:solidFill>
              <a:effectLst/>
              <a:latin typeface="arial" panose="020B0604020202020204" pitchFamily="34" charset="0"/>
            </a:endParaRP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Something we haven’t heard of yet…</a:t>
            </a:r>
          </a:p>
          <a:p>
            <a:endParaRPr lang="en-US" dirty="0">
              <a:solidFill>
                <a:srgbClr val="202124"/>
              </a:solidFill>
              <a:latin typeface="arial" panose="020B0604020202020204" pitchFamily="34" charset="0"/>
            </a:endParaRPr>
          </a:p>
          <a:p>
            <a:endParaRPr lang="en-US" b="0" i="0" dirty="0">
              <a:solidFill>
                <a:srgbClr val="202124"/>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13614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How Will AI Impact Data People?</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It can help us do our jobs</a:t>
            </a:r>
          </a:p>
          <a:p>
            <a:pPr lvl="1"/>
            <a:r>
              <a:rPr lang="en-US" b="0" i="0" dirty="0">
                <a:solidFill>
                  <a:srgbClr val="202124"/>
                </a:solidFill>
                <a:effectLst/>
                <a:latin typeface="arial" panose="020B0604020202020204" pitchFamily="34" charset="0"/>
              </a:rPr>
              <a:t>Conversation bots to handle mundane and/or repeated questions</a:t>
            </a:r>
          </a:p>
          <a:p>
            <a:pPr lvl="1"/>
            <a:r>
              <a:rPr lang="en-US" dirty="0">
                <a:solidFill>
                  <a:srgbClr val="202124"/>
                </a:solidFill>
                <a:latin typeface="arial" panose="020B0604020202020204" pitchFamily="34" charset="0"/>
              </a:rPr>
              <a:t>Copilot experiences in ADS and other tools</a:t>
            </a:r>
          </a:p>
          <a:p>
            <a:pPr lvl="1"/>
            <a:r>
              <a:rPr lang="en-US" b="0" i="0" dirty="0">
                <a:solidFill>
                  <a:srgbClr val="202124"/>
                </a:solidFill>
                <a:effectLst/>
                <a:latin typeface="arial" panose="020B0604020202020204" pitchFamily="34" charset="0"/>
              </a:rPr>
              <a:t>Automated responses to tickets, emails, etc.</a:t>
            </a:r>
          </a:p>
          <a:p>
            <a:pPr lvl="1"/>
            <a:r>
              <a:rPr lang="en-US" dirty="0">
                <a:solidFill>
                  <a:srgbClr val="202124"/>
                </a:solidFill>
                <a:latin typeface="arial" panose="020B0604020202020204" pitchFamily="34" charset="0"/>
              </a:rPr>
              <a:t>Create our own data dictionaries using the power of LLMs?</a:t>
            </a:r>
            <a:endParaRPr lang="en-US" b="0" i="0" dirty="0">
              <a:solidFill>
                <a:srgbClr val="202124"/>
              </a:solidFill>
              <a:effectLst/>
              <a:latin typeface="arial" panose="020B0604020202020204" pitchFamily="34" charset="0"/>
            </a:endParaRPr>
          </a:p>
          <a:p>
            <a:pPr lvl="1"/>
            <a:r>
              <a:rPr lang="en-US" b="0" i="0" dirty="0">
                <a:solidFill>
                  <a:srgbClr val="202124"/>
                </a:solidFill>
                <a:effectLst/>
                <a:latin typeface="arial" panose="020B0604020202020204" pitchFamily="34" charset="0"/>
              </a:rPr>
              <a:t>ChatGPT-style conversations over our data</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We’re already surrounded by it</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This session will chang</a:t>
            </a:r>
            <a:r>
              <a:rPr lang="en-US" dirty="0">
                <a:solidFill>
                  <a:srgbClr val="202124"/>
                </a:solidFill>
                <a:latin typeface="arial" panose="020B0604020202020204" pitchFamily="34" charset="0"/>
              </a:rPr>
              <a:t>e every time I present it – that’s the speed of development in this space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overhyped, but don’t dismiss it – engage with it (and maybe have a little fun)</a:t>
            </a:r>
          </a:p>
          <a:p>
            <a:endParaRPr lang="en-US" dirty="0">
              <a:solidFill>
                <a:srgbClr val="202124"/>
              </a:solidFill>
              <a:latin typeface="arial" panose="020B0604020202020204" pitchFamily="34" charset="0"/>
            </a:endParaRPr>
          </a:p>
          <a:p>
            <a:endParaRPr lang="en-US" b="0" i="0" dirty="0">
              <a:solidFill>
                <a:srgbClr val="202124"/>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9190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a:extLst>
              <a:ext uri="{FF2B5EF4-FFF2-40B4-BE49-F238E27FC236}">
                <a16:creationId xmlns:a16="http://schemas.microsoft.com/office/drawing/2014/main" id="{A280507D-CA14-E682-CC12-B4F4F48EEC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sp>
        <p:nvSpPr>
          <p:cNvPr id="13" name="AutoShape 8" descr="signature_2217393165">
            <a:extLst>
              <a:ext uri="{FF2B5EF4-FFF2-40B4-BE49-F238E27FC236}">
                <a16:creationId xmlns:a16="http://schemas.microsoft.com/office/drawing/2014/main" id="{8E02CA26-DFA6-50C3-BFEC-779A63D71C0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sp>
        <p:nvSpPr>
          <p:cNvPr id="17" name="AutoShape 10" descr="DataBrothers">
            <a:extLst>
              <a:ext uri="{FF2B5EF4-FFF2-40B4-BE49-F238E27FC236}">
                <a16:creationId xmlns:a16="http://schemas.microsoft.com/office/drawing/2014/main" id="{28AB2310-E80C-D142-A16A-AA62E769FF96}"/>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sp>
        <p:nvSpPr>
          <p:cNvPr id="2" name="TextBox 1">
            <a:extLst>
              <a:ext uri="{FF2B5EF4-FFF2-40B4-BE49-F238E27FC236}">
                <a16:creationId xmlns:a16="http://schemas.microsoft.com/office/drawing/2014/main" id="{A27D6DC8-F446-93B3-B577-CB84D41AE2E5}"/>
              </a:ext>
            </a:extLst>
          </p:cNvPr>
          <p:cNvSpPr txBox="1"/>
          <p:nvPr/>
        </p:nvSpPr>
        <p:spPr>
          <a:xfrm>
            <a:off x="3831981" y="445520"/>
            <a:ext cx="4161215" cy="2794383"/>
          </a:xfrm>
          <a:prstGeom prst="rect">
            <a:avLst/>
          </a:prstGeom>
          <a:noFill/>
        </p:spPr>
        <p:txBody>
          <a:bodyPr wrap="none" rtlCol="0">
            <a:prstTxWarp prst="textArchUp">
              <a:avLst>
                <a:gd name="adj" fmla="val 10670077"/>
              </a:avLst>
            </a:prstTxWarp>
            <a:spAutoFit/>
          </a:bodyPr>
          <a:lstStyle/>
          <a:p>
            <a:r>
              <a:rPr lang="en-NO" sz="8000" dirty="0">
                <a:latin typeface="Gotham Medium" pitchFamily="2" charset="0"/>
                <a:cs typeface="Gotham Medium" pitchFamily="2" charset="0"/>
              </a:rPr>
              <a:t>Thank you to our sponsors</a:t>
            </a:r>
          </a:p>
        </p:txBody>
      </p:sp>
      <p:pic>
        <p:nvPicPr>
          <p:cNvPr id="23" name="Graphic 22">
            <a:extLst>
              <a:ext uri="{FF2B5EF4-FFF2-40B4-BE49-F238E27FC236}">
                <a16:creationId xmlns:a16="http://schemas.microsoft.com/office/drawing/2014/main" id="{E51DE4C2-F060-B536-024C-B2D02DEE8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3335" y="1962171"/>
            <a:ext cx="2098377" cy="1616761"/>
          </a:xfrm>
          <a:prstGeom prst="rect">
            <a:avLst/>
          </a:prstGeom>
        </p:spPr>
      </p:pic>
      <p:pic>
        <p:nvPicPr>
          <p:cNvPr id="34" name="Graphic 33">
            <a:extLst>
              <a:ext uri="{FF2B5EF4-FFF2-40B4-BE49-F238E27FC236}">
                <a16:creationId xmlns:a16="http://schemas.microsoft.com/office/drawing/2014/main" id="{0A1E68C9-5DE7-5624-7A91-EEFE800662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433" y="775856"/>
            <a:ext cx="3191097" cy="1062698"/>
          </a:xfrm>
          <a:prstGeom prst="rect">
            <a:avLst/>
          </a:prstGeom>
        </p:spPr>
      </p:pic>
      <p:pic>
        <p:nvPicPr>
          <p:cNvPr id="40" name="Picture 39" descr="A blue text on a black background&#10;&#10;Description automatically generated">
            <a:extLst>
              <a:ext uri="{FF2B5EF4-FFF2-40B4-BE49-F238E27FC236}">
                <a16:creationId xmlns:a16="http://schemas.microsoft.com/office/drawing/2014/main" id="{2203E92C-1259-0D57-E11B-91EA46D980C8}"/>
              </a:ext>
            </a:extLst>
          </p:cNvPr>
          <p:cNvPicPr>
            <a:picLocks noChangeAspect="1"/>
          </p:cNvPicPr>
          <p:nvPr/>
        </p:nvPicPr>
        <p:blipFill>
          <a:blip r:embed="rId7"/>
          <a:stretch>
            <a:fillRect/>
          </a:stretch>
        </p:blipFill>
        <p:spPr>
          <a:xfrm>
            <a:off x="1734224" y="3553211"/>
            <a:ext cx="2930483" cy="668589"/>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6167C4D0-F78B-5822-A299-5E24DBCB3BA7}"/>
              </a:ext>
            </a:extLst>
          </p:cNvPr>
          <p:cNvPicPr>
            <a:picLocks noChangeAspect="1"/>
          </p:cNvPicPr>
          <p:nvPr/>
        </p:nvPicPr>
        <p:blipFill>
          <a:blip r:embed="rId8"/>
          <a:stretch>
            <a:fillRect/>
          </a:stretch>
        </p:blipFill>
        <p:spPr>
          <a:xfrm>
            <a:off x="6716217" y="5735610"/>
            <a:ext cx="3407264" cy="669147"/>
          </a:xfrm>
          <a:prstGeom prst="rect">
            <a:avLst/>
          </a:prstGeom>
        </p:spPr>
      </p:pic>
      <p:pic>
        <p:nvPicPr>
          <p:cNvPr id="52" name="Picture 51" descr="A black background with a black square&#10;&#10;Description automatically generated with medium confidence">
            <a:extLst>
              <a:ext uri="{FF2B5EF4-FFF2-40B4-BE49-F238E27FC236}">
                <a16:creationId xmlns:a16="http://schemas.microsoft.com/office/drawing/2014/main" id="{7DC134D0-2A42-6F67-B55A-8DA4DB61F03C}"/>
              </a:ext>
            </a:extLst>
          </p:cNvPr>
          <p:cNvPicPr>
            <a:picLocks noChangeAspect="1"/>
          </p:cNvPicPr>
          <p:nvPr/>
        </p:nvPicPr>
        <p:blipFill>
          <a:blip r:embed="rId9"/>
          <a:stretch>
            <a:fillRect/>
          </a:stretch>
        </p:blipFill>
        <p:spPr>
          <a:xfrm>
            <a:off x="4669180" y="4299098"/>
            <a:ext cx="2705277" cy="479821"/>
          </a:xfrm>
          <a:prstGeom prst="rect">
            <a:avLst/>
          </a:prstGeom>
        </p:spPr>
      </p:pic>
      <p:pic>
        <p:nvPicPr>
          <p:cNvPr id="54" name="Picture 53">
            <a:extLst>
              <a:ext uri="{FF2B5EF4-FFF2-40B4-BE49-F238E27FC236}">
                <a16:creationId xmlns:a16="http://schemas.microsoft.com/office/drawing/2014/main" id="{01D64385-3481-6F93-C5C6-A00BEAC0A51C}"/>
              </a:ext>
            </a:extLst>
          </p:cNvPr>
          <p:cNvPicPr>
            <a:picLocks noChangeAspect="1"/>
          </p:cNvPicPr>
          <p:nvPr/>
        </p:nvPicPr>
        <p:blipFill>
          <a:blip r:embed="rId10"/>
          <a:stretch>
            <a:fillRect/>
          </a:stretch>
        </p:blipFill>
        <p:spPr>
          <a:xfrm>
            <a:off x="2377209" y="5855603"/>
            <a:ext cx="3717061" cy="434888"/>
          </a:xfrm>
          <a:prstGeom prst="rect">
            <a:avLst/>
          </a:prstGeom>
        </p:spPr>
      </p:pic>
      <p:pic>
        <p:nvPicPr>
          <p:cNvPr id="56" name="Picture 55" descr="A black and white logo&#10;&#10;Description automatically generated">
            <a:extLst>
              <a:ext uri="{FF2B5EF4-FFF2-40B4-BE49-F238E27FC236}">
                <a16:creationId xmlns:a16="http://schemas.microsoft.com/office/drawing/2014/main" id="{5CD93F81-DDFF-1D00-C01D-C8B9B27F33C9}"/>
              </a:ext>
            </a:extLst>
          </p:cNvPr>
          <p:cNvPicPr>
            <a:picLocks noChangeAspect="1"/>
          </p:cNvPicPr>
          <p:nvPr/>
        </p:nvPicPr>
        <p:blipFill>
          <a:blip r:embed="rId11"/>
          <a:stretch>
            <a:fillRect/>
          </a:stretch>
        </p:blipFill>
        <p:spPr>
          <a:xfrm>
            <a:off x="9294015" y="775221"/>
            <a:ext cx="2048929" cy="1053734"/>
          </a:xfrm>
          <a:prstGeom prst="rect">
            <a:avLst/>
          </a:prstGeom>
        </p:spPr>
      </p:pic>
      <p:pic>
        <p:nvPicPr>
          <p:cNvPr id="36" name="Picture 35" descr="A logo of a horse head&#10;&#10;Description automatically generated">
            <a:extLst>
              <a:ext uri="{FF2B5EF4-FFF2-40B4-BE49-F238E27FC236}">
                <a16:creationId xmlns:a16="http://schemas.microsoft.com/office/drawing/2014/main" id="{0A70428B-98DC-FE4F-EA21-A6F89D944395}"/>
              </a:ext>
            </a:extLst>
          </p:cNvPr>
          <p:cNvPicPr>
            <a:picLocks noChangeAspect="1"/>
          </p:cNvPicPr>
          <p:nvPr/>
        </p:nvPicPr>
        <p:blipFill>
          <a:blip r:embed="rId12"/>
          <a:stretch>
            <a:fillRect/>
          </a:stretch>
        </p:blipFill>
        <p:spPr>
          <a:xfrm>
            <a:off x="7763341" y="3247187"/>
            <a:ext cx="1313258" cy="1313258"/>
          </a:xfrm>
          <a:prstGeom prst="rect">
            <a:avLst/>
          </a:prstGeom>
        </p:spPr>
      </p:pic>
      <p:pic>
        <p:nvPicPr>
          <p:cNvPr id="3" name="Picture 2" descr="A black letter g&#10;&#10;Description automatically generated">
            <a:extLst>
              <a:ext uri="{FF2B5EF4-FFF2-40B4-BE49-F238E27FC236}">
                <a16:creationId xmlns:a16="http://schemas.microsoft.com/office/drawing/2014/main" id="{CCDFE0FF-D7FE-325F-6318-00638A557BA7}"/>
              </a:ext>
            </a:extLst>
          </p:cNvPr>
          <p:cNvPicPr>
            <a:picLocks noChangeAspect="1"/>
          </p:cNvPicPr>
          <p:nvPr/>
        </p:nvPicPr>
        <p:blipFill>
          <a:blip r:embed="rId13"/>
          <a:stretch>
            <a:fillRect/>
          </a:stretch>
        </p:blipFill>
        <p:spPr>
          <a:xfrm>
            <a:off x="670561" y="2414992"/>
            <a:ext cx="2743198" cy="589359"/>
          </a:xfrm>
          <a:prstGeom prst="rect">
            <a:avLst/>
          </a:prstGeom>
        </p:spPr>
      </p:pic>
      <p:pic>
        <p:nvPicPr>
          <p:cNvPr id="5" name="Picture 4" descr="A heart with a blue and yellow flag on it&#10;&#10;Description automatically generated">
            <a:extLst>
              <a:ext uri="{FF2B5EF4-FFF2-40B4-BE49-F238E27FC236}">
                <a16:creationId xmlns:a16="http://schemas.microsoft.com/office/drawing/2014/main" id="{E248FEED-3EE0-92C0-FBC7-FF9B63E29F00}"/>
              </a:ext>
            </a:extLst>
          </p:cNvPr>
          <p:cNvPicPr>
            <a:picLocks noChangeAspect="1"/>
          </p:cNvPicPr>
          <p:nvPr/>
        </p:nvPicPr>
        <p:blipFill>
          <a:blip r:embed="rId14"/>
          <a:stretch>
            <a:fillRect/>
          </a:stretch>
        </p:blipFill>
        <p:spPr>
          <a:xfrm>
            <a:off x="4285107" y="478155"/>
            <a:ext cx="3256026" cy="3256026"/>
          </a:xfrm>
          <a:prstGeom prst="rect">
            <a:avLst/>
          </a:prstGeom>
        </p:spPr>
      </p:pic>
    </p:spTree>
    <p:extLst>
      <p:ext uri="{BB962C8B-B14F-4D97-AF65-F5344CB8AC3E}">
        <p14:creationId xmlns:p14="http://schemas.microsoft.com/office/powerpoint/2010/main" val="262424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dirty="0">
                <a:solidFill>
                  <a:srgbClr val="202124"/>
                </a:solidFill>
                <a:latin typeface="arial" panose="020B0604020202020204" pitchFamily="34" charset="0"/>
                <a:hlinkClick r:id="rId3"/>
              </a:rPr>
              <a:t>Buck Woody’s generative AI session</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4"/>
              </a:rPr>
              <a:t>Copilot for Azure Data Studio</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5"/>
              </a:rPr>
              <a:t>GitHub Copilot in Azure Data Studio – Warwick Rudd’s presentation</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6"/>
              </a:rPr>
              <a:t>Language Studio</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7"/>
              </a:rPr>
              <a:t>Speech Studio</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8"/>
              </a:rPr>
              <a:t>Vision Studio</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9"/>
              </a:rPr>
              <a:t>Brian </a:t>
            </a:r>
            <a:r>
              <a:rPr lang="en-US" dirty="0" err="1">
                <a:solidFill>
                  <a:srgbClr val="202124"/>
                </a:solidFill>
                <a:latin typeface="arial" panose="020B0604020202020204" pitchFamily="34" charset="0"/>
                <a:hlinkClick r:id="rId9"/>
              </a:rPr>
              <a:t>Spendolini’s</a:t>
            </a:r>
            <a:r>
              <a:rPr lang="en-US" dirty="0">
                <a:solidFill>
                  <a:srgbClr val="202124"/>
                </a:solidFill>
                <a:latin typeface="arial" panose="020B0604020202020204" pitchFamily="34" charset="0"/>
                <a:hlinkClick r:id="rId9"/>
              </a:rPr>
              <a:t> Azure SQL/OpenAI blog</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10"/>
              </a:rPr>
              <a:t>Buck Woody’s Azure SQL/OpenAI Azure Data Studio blog</a:t>
            </a:r>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hlinkClick r:id="rId11"/>
              </a:rPr>
              <a:t>Chat with your data in Azure SQL Database</a:t>
            </a:r>
            <a:endParaRPr lang="en-US" dirty="0">
              <a:solidFill>
                <a:srgbClr val="202124"/>
              </a:solidFill>
              <a:latin typeface="arial" panose="020B0604020202020204" pitchFamily="34" charset="0"/>
            </a:endParaRPr>
          </a:p>
          <a:p>
            <a:endParaRPr lang="en-US" dirty="0">
              <a:solidFill>
                <a:srgbClr val="202124"/>
              </a:solidFill>
              <a:latin typeface="arial" panose="020B0604020202020204" pitchFamily="34" charset="0"/>
            </a:endParaRPr>
          </a:p>
          <a:p>
            <a:endParaRPr lang="en-US" dirty="0"/>
          </a:p>
        </p:txBody>
      </p:sp>
    </p:spTree>
    <p:extLst>
      <p:ext uri="{BB962C8B-B14F-4D97-AF65-F5344CB8AC3E}">
        <p14:creationId xmlns:p14="http://schemas.microsoft.com/office/powerpoint/2010/main" val="130441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AA1A-DA69-40EC-5717-D603E4F18436}"/>
              </a:ext>
            </a:extLst>
          </p:cNvPr>
          <p:cNvSpPr>
            <a:spLocks noGrp="1"/>
          </p:cNvSpPr>
          <p:nvPr>
            <p:ph type="title"/>
          </p:nvPr>
        </p:nvSpPr>
        <p:spPr/>
        <p:txBody>
          <a:bodyPr/>
          <a:lstStyle/>
          <a:p>
            <a:r>
              <a:rPr lang="en-US" dirty="0"/>
              <a:t>Session Evaluation</a:t>
            </a:r>
          </a:p>
        </p:txBody>
      </p:sp>
      <p:sp>
        <p:nvSpPr>
          <p:cNvPr id="3" name="Text Placeholder 2">
            <a:extLst>
              <a:ext uri="{FF2B5EF4-FFF2-40B4-BE49-F238E27FC236}">
                <a16:creationId xmlns:a16="http://schemas.microsoft.com/office/drawing/2014/main" id="{DC2CF908-BEA4-815F-0126-7F9DA83948A2}"/>
              </a:ext>
            </a:extLst>
          </p:cNvPr>
          <p:cNvSpPr>
            <a:spLocks noGrp="1"/>
          </p:cNvSpPr>
          <p:nvPr>
            <p:ph type="body" sz="quarter" idx="11"/>
          </p:nvPr>
        </p:nvSpPr>
        <p:spPr/>
        <p:txBody>
          <a:bodyPr/>
          <a:lstStyle/>
          <a:p>
            <a:r>
              <a:rPr lang="en-US"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https://eval.datasaturday.no/138352318556881</a:t>
            </a:r>
            <a:endParaRPr lang="en-US" dirty="0"/>
          </a:p>
        </p:txBody>
      </p:sp>
      <p:pic>
        <p:nvPicPr>
          <p:cNvPr id="5" name="Picture 4">
            <a:extLst>
              <a:ext uri="{FF2B5EF4-FFF2-40B4-BE49-F238E27FC236}">
                <a16:creationId xmlns:a16="http://schemas.microsoft.com/office/drawing/2014/main" id="{118004C9-9024-2FE0-60BB-33E203C5A7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7077" y="1550988"/>
            <a:ext cx="4579225" cy="4579225"/>
          </a:xfrm>
          <a:prstGeom prst="rect">
            <a:avLst/>
          </a:prstGeom>
          <a:noFill/>
          <a:ln>
            <a:noFill/>
          </a:ln>
        </p:spPr>
      </p:pic>
    </p:spTree>
    <p:extLst>
      <p:ext uri="{BB962C8B-B14F-4D97-AF65-F5344CB8AC3E}">
        <p14:creationId xmlns:p14="http://schemas.microsoft.com/office/powerpoint/2010/main" val="53396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https://github.com/sqlatspeed/2024_presentations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92CF-E6CA-3C9A-D246-ED8CC0628456}"/>
              </a:ext>
            </a:extLst>
          </p:cNvPr>
          <p:cNvSpPr>
            <a:spLocks noGrp="1"/>
          </p:cNvSpPr>
          <p:nvPr>
            <p:ph type="title"/>
          </p:nvPr>
        </p:nvSpPr>
        <p:spPr/>
        <p:txBody>
          <a:bodyPr/>
          <a:lstStyle/>
          <a:p>
            <a:r>
              <a:rPr lang="en-US" dirty="0"/>
              <a:t>Presentation Outline</a:t>
            </a:r>
          </a:p>
        </p:txBody>
      </p:sp>
      <p:sp>
        <p:nvSpPr>
          <p:cNvPr id="3" name="Text Placeholder 2">
            <a:extLst>
              <a:ext uri="{FF2B5EF4-FFF2-40B4-BE49-F238E27FC236}">
                <a16:creationId xmlns:a16="http://schemas.microsoft.com/office/drawing/2014/main" id="{A7F03312-B98A-7353-53ED-63A7FFC1DFEF}"/>
              </a:ext>
            </a:extLst>
          </p:cNvPr>
          <p:cNvSpPr>
            <a:spLocks noGrp="1"/>
          </p:cNvSpPr>
          <p:nvPr>
            <p:ph type="body" sz="quarter" idx="11"/>
          </p:nvPr>
        </p:nvSpPr>
        <p:spPr>
          <a:xfrm>
            <a:off x="302683" y="614353"/>
            <a:ext cx="11583987" cy="5329988"/>
          </a:xfrm>
        </p:spPr>
        <p:txBody>
          <a:bodyPr/>
          <a:lstStyle/>
          <a:p>
            <a:r>
              <a:rPr lang="en-US" sz="1400" strike="sngStrike" dirty="0"/>
              <a:t>What is AI (and what isn’t but may say it is)?</a:t>
            </a:r>
          </a:p>
          <a:p>
            <a:pPr lvl="1"/>
            <a:r>
              <a:rPr lang="en-US" sz="1400" strike="sngStrike" dirty="0"/>
              <a:t>It’s not all ChatGPT, but some of it is</a:t>
            </a:r>
          </a:p>
          <a:p>
            <a:r>
              <a:rPr lang="en-US" sz="1400" strike="sngStrike" dirty="0"/>
              <a:t>Brief history of Azure AI/Cognitive Services</a:t>
            </a:r>
          </a:p>
          <a:p>
            <a:r>
              <a:rPr lang="en-US" sz="1400" strike="sngStrike" dirty="0"/>
              <a:t>Discussion of low code/no code methods for accessing these</a:t>
            </a:r>
          </a:p>
          <a:p>
            <a:r>
              <a:rPr lang="en-US" sz="1400" b="1" dirty="0"/>
              <a:t>X-</a:t>
            </a:r>
            <a:r>
              <a:rPr lang="en-US" sz="1400" dirty="0"/>
              <a:t>DEMO: Show what happened to </a:t>
            </a:r>
            <a:r>
              <a:rPr lang="en-US" sz="1400" dirty="0" err="1"/>
              <a:t>QnAMaker</a:t>
            </a:r>
            <a:r>
              <a:rPr lang="en-US" sz="1400" dirty="0"/>
              <a:t> and how it can help you now</a:t>
            </a:r>
          </a:p>
          <a:p>
            <a:r>
              <a:rPr lang="en-US" sz="1400" b="1" dirty="0"/>
              <a:t>X-</a:t>
            </a:r>
            <a:r>
              <a:rPr lang="en-US" sz="1400" dirty="0"/>
              <a:t>DEMO: Azure Data Studio (soapbox!) and Copilot experience in ADS (can be better)</a:t>
            </a:r>
          </a:p>
          <a:p>
            <a:r>
              <a:rPr lang="en-US" sz="1400" b="1" dirty="0"/>
              <a:t>X-</a:t>
            </a:r>
            <a:r>
              <a:rPr lang="en-US" sz="1400" dirty="0"/>
              <a:t>DEMO: Power Automate to respond to email (maybe bundle sentiment analysis in here)</a:t>
            </a:r>
          </a:p>
          <a:p>
            <a:pPr lvl="1"/>
            <a:r>
              <a:rPr lang="en-US" sz="1400" dirty="0"/>
              <a:t>Talk about sentiment analysis in Cognitive Services as a way of gauging social media reaction (but this uses AI Builder)</a:t>
            </a:r>
          </a:p>
          <a:p>
            <a:r>
              <a:rPr lang="en-US" sz="1400" dirty="0"/>
              <a:t>Review language, vision, and speech studio if people just want to play (organize in one browser window)</a:t>
            </a:r>
          </a:p>
          <a:p>
            <a:pPr lvl="1"/>
            <a:r>
              <a:rPr lang="en-US" sz="1400" dirty="0"/>
              <a:t>Note-taking in meetings is a great personal example in Teams</a:t>
            </a:r>
          </a:p>
          <a:p>
            <a:r>
              <a:rPr lang="en-US" sz="1400" b="1" dirty="0"/>
              <a:t>X-</a:t>
            </a:r>
            <a:r>
              <a:rPr lang="en-US" sz="1400" dirty="0"/>
              <a:t>DEMO: ChatGPT writes a song about the mean DBA from earlier (and then Speech studio gives it a dramatic reading)</a:t>
            </a:r>
          </a:p>
          <a:p>
            <a:r>
              <a:rPr lang="en-US" sz="1400" dirty="0"/>
              <a:t>Discussion of how that will affect our job roles (will it replace, will it modify, etc.)</a:t>
            </a:r>
          </a:p>
          <a:p>
            <a:r>
              <a:rPr lang="en-US" sz="1400" dirty="0"/>
              <a:t>Add resources slide with Buck’s talk, links to new </a:t>
            </a:r>
            <a:r>
              <a:rPr lang="en-US" sz="1400" dirty="0" err="1"/>
              <a:t>QnAMaker</a:t>
            </a:r>
            <a:r>
              <a:rPr lang="en-US" sz="1400" dirty="0"/>
              <a:t>, copilot docs for ADS, Language/Vision Studio </a:t>
            </a:r>
            <a:r>
              <a:rPr lang="en-US" sz="1400" dirty="0" err="1"/>
              <a:t>quickstarts</a:t>
            </a:r>
            <a:r>
              <a:rPr lang="en-US" sz="1400" dirty="0"/>
              <a:t> and other resources</a:t>
            </a:r>
          </a:p>
          <a:p>
            <a:r>
              <a:rPr lang="en-US" sz="1400" dirty="0"/>
              <a:t>Buck/Twitter like OpenAI demo for Minnesota and other 60-minute versions</a:t>
            </a:r>
          </a:p>
          <a:p>
            <a:endParaRPr lang="en-US" sz="1400" dirty="0"/>
          </a:p>
        </p:txBody>
      </p:sp>
    </p:spTree>
    <p:extLst>
      <p:ext uri="{BB962C8B-B14F-4D97-AF65-F5344CB8AC3E}">
        <p14:creationId xmlns:p14="http://schemas.microsoft.com/office/powerpoint/2010/main" val="177877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5707228" y="2844132"/>
            <a:ext cx="1742108" cy="2496787"/>
          </a:xfrm>
          <a:prstGeom prst="rect">
            <a:avLst/>
          </a:prstGeom>
        </p:spPr>
      </p:pic>
      <p:pic>
        <p:nvPicPr>
          <p:cNvPr id="8" name="Picture 7">
            <a:extLst>
              <a:ext uri="{FF2B5EF4-FFF2-40B4-BE49-F238E27FC236}">
                <a16:creationId xmlns:a16="http://schemas.microsoft.com/office/drawing/2014/main" id="{AE37B3DB-34A6-C342-87B5-CCAED263BCB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7736440" y="2849563"/>
            <a:ext cx="4349674" cy="2446691"/>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3849286"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AA1A-DA69-40EC-5717-D603E4F18436}"/>
              </a:ext>
            </a:extLst>
          </p:cNvPr>
          <p:cNvSpPr>
            <a:spLocks noGrp="1"/>
          </p:cNvSpPr>
          <p:nvPr>
            <p:ph type="title"/>
          </p:nvPr>
        </p:nvSpPr>
        <p:spPr/>
        <p:txBody>
          <a:bodyPr/>
          <a:lstStyle/>
          <a:p>
            <a:r>
              <a:rPr lang="en-US" dirty="0"/>
              <a:t>Session Evaluation</a:t>
            </a:r>
          </a:p>
        </p:txBody>
      </p:sp>
      <p:sp>
        <p:nvSpPr>
          <p:cNvPr id="3" name="Text Placeholder 2">
            <a:extLst>
              <a:ext uri="{FF2B5EF4-FFF2-40B4-BE49-F238E27FC236}">
                <a16:creationId xmlns:a16="http://schemas.microsoft.com/office/drawing/2014/main" id="{DC2CF908-BEA4-815F-0126-7F9DA83948A2}"/>
              </a:ext>
            </a:extLst>
          </p:cNvPr>
          <p:cNvSpPr>
            <a:spLocks noGrp="1"/>
          </p:cNvSpPr>
          <p:nvPr>
            <p:ph type="body" sz="quarter" idx="11"/>
          </p:nvPr>
        </p:nvSpPr>
        <p:spPr/>
        <p:txBody>
          <a:bodyPr/>
          <a:lstStyle/>
          <a:p>
            <a:r>
              <a:rPr lang="en-US"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https://eval.datasaturday.no/138352318556881</a:t>
            </a:r>
            <a:endParaRPr lang="en-US" dirty="0"/>
          </a:p>
        </p:txBody>
      </p:sp>
      <p:pic>
        <p:nvPicPr>
          <p:cNvPr id="5" name="Picture 4">
            <a:extLst>
              <a:ext uri="{FF2B5EF4-FFF2-40B4-BE49-F238E27FC236}">
                <a16:creationId xmlns:a16="http://schemas.microsoft.com/office/drawing/2014/main" id="{118004C9-9024-2FE0-60BB-33E203C5A7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7077" y="1550988"/>
            <a:ext cx="4579225" cy="4579225"/>
          </a:xfrm>
          <a:prstGeom prst="rect">
            <a:avLst/>
          </a:prstGeom>
          <a:noFill/>
          <a:ln>
            <a:noFill/>
          </a:ln>
        </p:spPr>
      </p:pic>
    </p:spTree>
    <p:extLst>
      <p:ext uri="{BB962C8B-B14F-4D97-AF65-F5344CB8AC3E}">
        <p14:creationId xmlns:p14="http://schemas.microsoft.com/office/powerpoint/2010/main" val="281311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lnSpcReduction="10000"/>
          </a:bodyPr>
          <a:lstStyle/>
          <a:p>
            <a:pPr marL="604418" indent="-604418"/>
            <a:r>
              <a:rPr lang="en-US" sz="2960" dirty="0"/>
              <a:t>20+ years of on-prem/cloud SQL experience</a:t>
            </a:r>
          </a:p>
          <a:p>
            <a:pPr marL="604418" indent="-604418"/>
            <a:r>
              <a:rPr lang="en-US" sz="2960" dirty="0"/>
              <a:t>Microsoft Data Platform MVP</a:t>
            </a:r>
          </a:p>
          <a:p>
            <a:pPr marL="604418" indent="-604418"/>
            <a:r>
              <a:rPr lang="en-US" sz="2960" dirty="0"/>
              <a:t>Redgate Ambassador</a:t>
            </a:r>
          </a:p>
          <a:p>
            <a:pPr marL="604418" indent="-604418"/>
            <a:r>
              <a:rPr lang="en-US" sz="2960" dirty="0"/>
              <a:t>Led cloud migrations large and small</a:t>
            </a:r>
          </a:p>
          <a:p>
            <a:pPr marL="604418" indent="-604418"/>
            <a:r>
              <a:rPr lang="en-US" sz="2960" dirty="0"/>
              <a:t>Worked on Azure AI since 2017</a:t>
            </a:r>
          </a:p>
          <a:p>
            <a:pPr marL="604418" indent="-604418"/>
            <a:r>
              <a:rPr lang="en-US" sz="2960" dirty="0"/>
              <a:t>Leader of Lexington, KY (USA)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Graphic 4">
            <a:extLst>
              <a:ext uri="{FF2B5EF4-FFF2-40B4-BE49-F238E27FC236}">
                <a16:creationId xmlns:a16="http://schemas.microsoft.com/office/drawing/2014/main" id="{6E2C1BF7-FCA9-EAC5-9430-7ECC73314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4626" y="2050877"/>
            <a:ext cx="1613127" cy="2147625"/>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E03A-9836-2E57-1D39-331724104283}"/>
              </a:ext>
            </a:extLst>
          </p:cNvPr>
          <p:cNvSpPr>
            <a:spLocks noGrp="1"/>
          </p:cNvSpPr>
          <p:nvPr>
            <p:ph type="title"/>
          </p:nvPr>
        </p:nvSpPr>
        <p:spPr/>
        <p:txBody>
          <a:bodyPr>
            <a:normAutofit fontScale="90000"/>
          </a:bodyPr>
          <a:lstStyle/>
          <a:p>
            <a:r>
              <a:rPr kumimoji="0" lang="en-US" sz="4000" b="1" i="0" u="none" strike="noStrike" kern="1200" cap="none" spc="0" normalizeH="0" baseline="0" noProof="0" dirty="0">
                <a:ln>
                  <a:noFill/>
                </a:ln>
                <a:solidFill>
                  <a:srgbClr val="000000"/>
                </a:solidFill>
                <a:effectLst/>
                <a:uLnTx/>
                <a:uFillTx/>
                <a:latin typeface="IBM Plex Sans" panose="020B0503050203000203" pitchFamily="34" charset="77"/>
                <a:ea typeface="+mj-ea"/>
              </a:rPr>
              <a:t>About Me</a:t>
            </a:r>
            <a:endParaRPr lang="en-US" dirty="0"/>
          </a:p>
        </p:txBody>
      </p:sp>
      <p:sp>
        <p:nvSpPr>
          <p:cNvPr id="3" name="Text Placeholder 2">
            <a:extLst>
              <a:ext uri="{FF2B5EF4-FFF2-40B4-BE49-F238E27FC236}">
                <a16:creationId xmlns:a16="http://schemas.microsoft.com/office/drawing/2014/main" id="{0E6AAA1B-41BC-EBEA-30B9-4FD0CE2EA4A7}"/>
              </a:ext>
            </a:extLst>
          </p:cNvPr>
          <p:cNvSpPr>
            <a:spLocks noGrp="1"/>
          </p:cNvSpPr>
          <p:nvPr>
            <p:ph type="body" sz="quarter" idx="11"/>
          </p:nvPr>
        </p:nvSpPr>
        <p:spPr/>
        <p:txBody>
          <a:bodyPr/>
          <a:lstStyle/>
          <a:p>
            <a:endParaRPr lang="en-US" dirty="0"/>
          </a:p>
        </p:txBody>
      </p:sp>
      <p:pic>
        <p:nvPicPr>
          <p:cNvPr id="4" name="Picture 3">
            <a:extLst>
              <a:ext uri="{FF2B5EF4-FFF2-40B4-BE49-F238E27FC236}">
                <a16:creationId xmlns:a16="http://schemas.microsoft.com/office/drawing/2014/main" id="{5CD84CD1-5F1E-0A01-00E2-1C11B6747E5C}"/>
              </a:ext>
            </a:extLst>
          </p:cNvPr>
          <p:cNvPicPr>
            <a:picLocks noChangeAspect="1"/>
          </p:cNvPicPr>
          <p:nvPr/>
        </p:nvPicPr>
        <p:blipFill>
          <a:blip r:embed="rId3"/>
          <a:stretch>
            <a:fillRect/>
          </a:stretch>
        </p:blipFill>
        <p:spPr>
          <a:xfrm>
            <a:off x="1981342" y="902368"/>
            <a:ext cx="8229316" cy="5353169"/>
          </a:xfrm>
          <a:prstGeom prst="rect">
            <a:avLst/>
          </a:prstGeom>
        </p:spPr>
      </p:pic>
    </p:spTree>
    <p:extLst>
      <p:ext uri="{BB962C8B-B14F-4D97-AF65-F5344CB8AC3E}">
        <p14:creationId xmlns:p14="http://schemas.microsoft.com/office/powerpoint/2010/main" val="213435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a cartoon of a person holding a paper welcoming our new robot overlords">
            <a:extLst>
              <a:ext uri="{FF2B5EF4-FFF2-40B4-BE49-F238E27FC236}">
                <a16:creationId xmlns:a16="http://schemas.microsoft.com/office/drawing/2014/main" id="{CFCE6585-1A28-38EE-ED32-2D652466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962" y="240829"/>
            <a:ext cx="9008075" cy="6008138"/>
          </a:xfrm>
          <a:prstGeom prst="rect">
            <a:avLst/>
          </a:prstGeom>
        </p:spPr>
      </p:pic>
    </p:spTree>
    <p:extLst>
      <p:ext uri="{BB962C8B-B14F-4D97-AF65-F5344CB8AC3E}">
        <p14:creationId xmlns:p14="http://schemas.microsoft.com/office/powerpoint/2010/main" val="370512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What Is AI (and What Isn’t It)?</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The media says it’s ChatGPT</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Some people say it’s a lot of hype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My son said “it’s just a bunch of if/then statements that run really fast”</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Oxford Languages says it’s “the theory and development of computer systems able to perform tasks normally requiring human intelligence, such as visual perception, speech recognition, decision-making, and translation between languages.”</a:t>
            </a:r>
          </a:p>
          <a:p>
            <a:endParaRPr lang="en-US" dirty="0"/>
          </a:p>
        </p:txBody>
      </p:sp>
    </p:spTree>
    <p:extLst>
      <p:ext uri="{BB962C8B-B14F-4D97-AF65-F5344CB8AC3E}">
        <p14:creationId xmlns:p14="http://schemas.microsoft.com/office/powerpoint/2010/main" val="429340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What Is AI To Data People?</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It’s Copilot experiences in our development environments</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a robot tuning our code and our developers’ code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ChatGPT helping us program in a </a:t>
            </a:r>
            <a:r>
              <a:rPr lang="en-US" dirty="0">
                <a:solidFill>
                  <a:srgbClr val="202124"/>
                </a:solidFill>
                <a:latin typeface="arial" panose="020B0604020202020204" pitchFamily="34" charset="0"/>
              </a:rPr>
              <a:t>language we don’t know or breaking coder’s block if we’re stuck</a:t>
            </a:r>
            <a:endParaRPr lang="en-US" b="0" i="0" dirty="0">
              <a:solidFill>
                <a:srgbClr val="202124"/>
              </a:solidFill>
              <a:effectLst/>
              <a:latin typeface="arial" panose="020B0604020202020204" pitchFamily="34" charset="0"/>
            </a:endParaRP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enabling accessibility for people who have physical challenges to typing and other actions</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It’s an annoyance – maybe our manager thinks they don’t’ need us anymore because “the AI” will do it all</a:t>
            </a:r>
          </a:p>
          <a:p>
            <a:endParaRPr lang="en-US" dirty="0"/>
          </a:p>
        </p:txBody>
      </p:sp>
    </p:spTree>
    <p:extLst>
      <p:ext uri="{BB962C8B-B14F-4D97-AF65-F5344CB8AC3E}">
        <p14:creationId xmlns:p14="http://schemas.microsoft.com/office/powerpoint/2010/main" val="405070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1_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10265</TotalTime>
  <Words>1425</Words>
  <Application>Microsoft Office PowerPoint</Application>
  <PresentationFormat>Widescreen</PresentationFormat>
  <Paragraphs>195</Paragraphs>
  <Slides>24</Slides>
  <Notes>19</Notes>
  <HiddenSlides>2</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24</vt:i4>
      </vt:variant>
    </vt:vector>
  </HeadingPairs>
  <TitlesOfParts>
    <vt:vector size="39" baseType="lpstr">
      <vt:lpstr>Aptos</vt:lpstr>
      <vt:lpstr>Arial</vt:lpstr>
      <vt:lpstr>Arial</vt:lpstr>
      <vt:lpstr>Calibri Light</vt:lpstr>
      <vt:lpstr>Gotham</vt:lpstr>
      <vt:lpstr>Gotham Medium</vt:lpstr>
      <vt:lpstr>IBM Plex Sans</vt:lpstr>
      <vt:lpstr>IBM Plex Sans Medium</vt:lpstr>
      <vt:lpstr>IBM Plex Sans SemiBold</vt:lpstr>
      <vt:lpstr>Open Sans</vt:lpstr>
      <vt:lpstr>Roboto</vt:lpstr>
      <vt:lpstr>Roboto Regular</vt:lpstr>
      <vt:lpstr>Print Version</vt:lpstr>
      <vt:lpstr>Redgate theme v2</vt:lpstr>
      <vt:lpstr>1_Redgate theme v2</vt:lpstr>
      <vt:lpstr>Use AI To Make Your Data Job Easier (and More Fun)</vt:lpstr>
      <vt:lpstr>PowerPoint Presentation</vt:lpstr>
      <vt:lpstr>PowerPoint Presentation</vt:lpstr>
      <vt:lpstr>Session Evaluation</vt:lpstr>
      <vt:lpstr>About Me</vt:lpstr>
      <vt:lpstr>About Me</vt:lpstr>
      <vt:lpstr>PowerPoint Presentation</vt:lpstr>
      <vt:lpstr>What Is AI (and What Isn’t It)?</vt:lpstr>
      <vt:lpstr>What Is AI To Data People?</vt:lpstr>
      <vt:lpstr>Azure Cognitive Services</vt:lpstr>
      <vt:lpstr>How Can I Use Azure AI APIs?</vt:lpstr>
      <vt:lpstr>AI-Powered  New Employee Welcome Bot</vt:lpstr>
      <vt:lpstr>Copilot in  Azure Data Studio</vt:lpstr>
      <vt:lpstr>AI Responds to Angry Emails with  Power Automate</vt:lpstr>
      <vt:lpstr>AI Writes “A Song”…and Performs It?</vt:lpstr>
      <vt:lpstr>ChatGPT, Meet My Database</vt:lpstr>
      <vt:lpstr>Database, Meet ChatGPT</vt:lpstr>
      <vt:lpstr>What Comes Next?</vt:lpstr>
      <vt:lpstr>How Will AI Impact Data People?</vt:lpstr>
      <vt:lpstr>Resources</vt:lpstr>
      <vt:lpstr>The Slide Where I Sell My Books </vt:lpstr>
      <vt:lpstr>Session Evaluation</vt:lpstr>
      <vt:lpstr>PowerPoint Presentation</vt:lpstr>
      <vt:lpstr>Presentation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133</cp:revision>
  <cp:lastPrinted>2019-02-14T00:06:07Z</cp:lastPrinted>
  <dcterms:created xsi:type="dcterms:W3CDTF">2022-10-27T15:40:32Z</dcterms:created>
  <dcterms:modified xsi:type="dcterms:W3CDTF">2024-08-31T09:14:47Z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